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27.xml" ContentType="application/vnd.openxmlformats-officedocument.presentationml.tags+xml"/>
  <Override PartName="/ppt/notesSlides/notesSlide30.xml" ContentType="application/vnd.openxmlformats-officedocument.presentationml.notesSlide+xml"/>
  <Override PartName="/ppt/tags/tag28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08" r:id="rId1"/>
  </p:sldMasterIdLst>
  <p:notesMasterIdLst>
    <p:notesMasterId r:id="rId36"/>
  </p:notesMasterIdLst>
  <p:handoutMasterIdLst>
    <p:handoutMasterId r:id="rId37"/>
  </p:handoutMasterIdLst>
  <p:sldIdLst>
    <p:sldId id="539" r:id="rId2"/>
    <p:sldId id="623" r:id="rId3"/>
    <p:sldId id="611" r:id="rId4"/>
    <p:sldId id="624" r:id="rId5"/>
    <p:sldId id="631" r:id="rId6"/>
    <p:sldId id="626" r:id="rId7"/>
    <p:sldId id="612" r:id="rId8"/>
    <p:sldId id="574" r:id="rId9"/>
    <p:sldId id="575" r:id="rId10"/>
    <p:sldId id="613" r:id="rId11"/>
    <p:sldId id="614" r:id="rId12"/>
    <p:sldId id="615" r:id="rId13"/>
    <p:sldId id="627" r:id="rId14"/>
    <p:sldId id="577" r:id="rId15"/>
    <p:sldId id="592" r:id="rId16"/>
    <p:sldId id="580" r:id="rId17"/>
    <p:sldId id="616" r:id="rId18"/>
    <p:sldId id="618" r:id="rId19"/>
    <p:sldId id="619" r:id="rId20"/>
    <p:sldId id="587" r:id="rId21"/>
    <p:sldId id="581" r:id="rId22"/>
    <p:sldId id="582" r:id="rId23"/>
    <p:sldId id="583" r:id="rId24"/>
    <p:sldId id="595" r:id="rId25"/>
    <p:sldId id="604" r:id="rId26"/>
    <p:sldId id="605" r:id="rId27"/>
    <p:sldId id="584" r:id="rId28"/>
    <p:sldId id="596" r:id="rId29"/>
    <p:sldId id="609" r:id="rId30"/>
    <p:sldId id="585" r:id="rId31"/>
    <p:sldId id="620" r:id="rId32"/>
    <p:sldId id="606" r:id="rId33"/>
    <p:sldId id="608" r:id="rId34"/>
    <p:sldId id="630" r:id="rId35"/>
  </p:sldIdLst>
  <p:sldSz cx="9144000" cy="6858000" type="screen4x3"/>
  <p:notesSz cx="7315200" cy="9601200"/>
  <p:custDataLst>
    <p:tags r:id="rId3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50">
          <p15:clr>
            <a:srgbClr val="A4A3A4"/>
          </p15:clr>
        </p15:guide>
        <p15:guide id="2" pos="2257">
          <p15:clr>
            <a:srgbClr val="A4A3A4"/>
          </p15:clr>
        </p15:guide>
        <p15:guide id="3" pos="41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2060"/>
    <a:srgbClr val="0056AC"/>
    <a:srgbClr val="C1E0FF"/>
    <a:srgbClr val="B5ECF9"/>
    <a:srgbClr val="0071E2"/>
    <a:srgbClr val="E0F3F4"/>
    <a:srgbClr val="8BC5FF"/>
    <a:srgbClr val="5DA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8864D1-A4C3-C249-9BB2-4D079273614D}" v="17" dt="2023-01-24T18:08:02.8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918" autoAdjust="0"/>
  </p:normalViewPr>
  <p:slideViewPr>
    <p:cSldViewPr snapToGrid="0">
      <p:cViewPr varScale="1">
        <p:scale>
          <a:sx n="123" d="100"/>
          <a:sy n="123" d="100"/>
        </p:scale>
        <p:origin x="1840" y="176"/>
      </p:cViewPr>
      <p:guideLst>
        <p:guide orient="horz" pos="3950"/>
        <p:guide pos="2257"/>
        <p:guide pos="41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-6470"/>
    </p:cViewPr>
  </p:sorterViewPr>
  <p:notesViewPr>
    <p:cSldViewPr snapToGrid="0">
      <p:cViewPr varScale="1">
        <p:scale>
          <a:sx n="80" d="100"/>
          <a:sy n="80" d="100"/>
        </p:scale>
        <p:origin x="3804" y="96"/>
      </p:cViewPr>
      <p:guideLst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47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45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46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yle Clark" userId="8386f11d-aac6-4cfc-9b3b-2b64aed7b16f" providerId="ADAL" clId="{7E8864D1-A4C3-C249-9BB2-4D079273614D}"/>
    <pc:docChg chg="custSel modSld sldOrd">
      <pc:chgData name="Kyle Clark" userId="8386f11d-aac6-4cfc-9b3b-2b64aed7b16f" providerId="ADAL" clId="{7E8864D1-A4C3-C249-9BB2-4D079273614D}" dt="2023-01-24T18:55:18.063" v="28" actId="20578"/>
      <pc:docMkLst>
        <pc:docMk/>
      </pc:docMkLst>
      <pc:sldChg chg="ord">
        <pc:chgData name="Kyle Clark" userId="8386f11d-aac6-4cfc-9b3b-2b64aed7b16f" providerId="ADAL" clId="{7E8864D1-A4C3-C249-9BB2-4D079273614D}" dt="2023-01-24T18:55:18.063" v="28" actId="20578"/>
        <pc:sldMkLst>
          <pc:docMk/>
          <pc:sldMk cId="0" sldId="580"/>
        </pc:sldMkLst>
      </pc:sldChg>
      <pc:sldChg chg="modSp">
        <pc:chgData name="Kyle Clark" userId="8386f11d-aac6-4cfc-9b3b-2b64aed7b16f" providerId="ADAL" clId="{7E8864D1-A4C3-C249-9BB2-4D079273614D}" dt="2023-01-24T18:08:02.883" v="26" actId="20577"/>
        <pc:sldMkLst>
          <pc:docMk/>
          <pc:sldMk cId="0" sldId="595"/>
        </pc:sldMkLst>
        <pc:spChg chg="mod">
          <ac:chgData name="Kyle Clark" userId="8386f11d-aac6-4cfc-9b3b-2b64aed7b16f" providerId="ADAL" clId="{7E8864D1-A4C3-C249-9BB2-4D079273614D}" dt="2023-01-24T18:08:02.883" v="26" actId="20577"/>
          <ac:spMkLst>
            <pc:docMk/>
            <pc:sldMk cId="0" sldId="595"/>
            <ac:spMk id="3" creationId="{00000000-0000-0000-0000-000000000000}"/>
          </ac:spMkLst>
        </pc:spChg>
      </pc:sldChg>
      <pc:sldChg chg="addSp delSp modSp mod delAnim">
        <pc:chgData name="Kyle Clark" userId="8386f11d-aac6-4cfc-9b3b-2b64aed7b16f" providerId="ADAL" clId="{7E8864D1-A4C3-C249-9BB2-4D079273614D}" dt="2023-01-24T18:06:45.787" v="10" actId="1076"/>
        <pc:sldMkLst>
          <pc:docMk/>
          <pc:sldMk cId="1677457969" sldId="614"/>
        </pc:sldMkLst>
        <pc:picChg chg="del">
          <ac:chgData name="Kyle Clark" userId="8386f11d-aac6-4cfc-9b3b-2b64aed7b16f" providerId="ADAL" clId="{7E8864D1-A4C3-C249-9BB2-4D079273614D}" dt="2023-01-24T18:06:04.976" v="1" actId="478"/>
          <ac:picMkLst>
            <pc:docMk/>
            <pc:sldMk cId="1677457969" sldId="614"/>
            <ac:picMk id="2" creationId="{00000000-0000-0000-0000-000000000000}"/>
          </ac:picMkLst>
        </pc:picChg>
        <pc:picChg chg="add mod">
          <ac:chgData name="Kyle Clark" userId="8386f11d-aac6-4cfc-9b3b-2b64aed7b16f" providerId="ADAL" clId="{7E8864D1-A4C3-C249-9BB2-4D079273614D}" dt="2023-01-24T18:06:45.787" v="10" actId="1076"/>
          <ac:picMkLst>
            <pc:docMk/>
            <pc:sldMk cId="1677457969" sldId="614"/>
            <ac:picMk id="12" creationId="{4268B8CA-3FAD-6845-B1E1-0AC630D3D50D}"/>
          </ac:picMkLst>
        </pc:picChg>
      </pc:sldChg>
      <pc:sldChg chg="ord">
        <pc:chgData name="Kyle Clark" userId="8386f11d-aac6-4cfc-9b3b-2b64aed7b16f" providerId="ADAL" clId="{7E8864D1-A4C3-C249-9BB2-4D079273614D}" dt="2023-01-24T18:43:27.331" v="27" actId="20578"/>
        <pc:sldMkLst>
          <pc:docMk/>
          <pc:sldMk cId="175633644" sldId="62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3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91" tIns="47895" rIns="95791" bIns="47895" numCol="1" anchor="t" anchorCtr="0" compatLnSpc="1">
            <a:prstTxWarp prst="textNoShape">
              <a:avLst/>
            </a:prstTxWarp>
          </a:bodyPr>
          <a:lstStyle>
            <a:lvl1pPr defTabSz="958512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6" y="3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91" tIns="47895" rIns="95791" bIns="47895" numCol="1" anchor="t" anchorCtr="0" compatLnSpc="1">
            <a:prstTxWarp prst="textNoShape">
              <a:avLst/>
            </a:prstTxWarp>
          </a:bodyPr>
          <a:lstStyle>
            <a:lvl1pPr algn="r" defTabSz="958512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8604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91" tIns="47895" rIns="95791" bIns="47895" numCol="1" anchor="b" anchorCtr="0" compatLnSpc="1">
            <a:prstTxWarp prst="textNoShape">
              <a:avLst/>
            </a:prstTxWarp>
          </a:bodyPr>
          <a:lstStyle>
            <a:lvl1pPr defTabSz="958512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6" y="9118604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91" tIns="47895" rIns="95791" bIns="47895" numCol="1" anchor="b" anchorCtr="0" compatLnSpc="1">
            <a:prstTxWarp prst="textNoShape">
              <a:avLst/>
            </a:prstTxWarp>
          </a:bodyPr>
          <a:lstStyle>
            <a:lvl1pPr algn="r" defTabSz="958512">
              <a:defRPr>
                <a:latin typeface="Arial" charset="0"/>
              </a:defRPr>
            </a:lvl1pPr>
          </a:lstStyle>
          <a:p>
            <a:pPr>
              <a:defRPr/>
            </a:pPr>
            <a:fld id="{3B6A0436-FD7A-46FC-A79A-CB6FB0D1FF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229912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0" y="9160489"/>
            <a:ext cx="1755648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9" tIns="48255" rIns="96509" bIns="48255" numCol="1" anchor="t" anchorCtr="0" compatLnSpc="1">
            <a:prstTxWarp prst="textNoShape">
              <a:avLst/>
            </a:prstTxWarp>
          </a:bodyPr>
          <a:lstStyle>
            <a:lvl1pPr algn="l" defTabSz="965194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en-US" dirty="0"/>
              <a:t>Revised:</a:t>
            </a:r>
          </a:p>
          <a:p>
            <a:pPr>
              <a:defRPr/>
            </a:pPr>
            <a:r>
              <a:rPr lang="en-US" dirty="0"/>
              <a:t>02/2018</a:t>
            </a:r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05013" y="471488"/>
            <a:ext cx="3305175" cy="247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90144" y="3116455"/>
            <a:ext cx="6534912" cy="604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9" tIns="48255" rIns="96509" bIns="482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755648" y="9160489"/>
            <a:ext cx="3803904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9" tIns="48255" rIns="96509" bIns="48255" numCol="1" anchor="t" anchorCtr="0" compatLnSpc="1">
            <a:prstTxWarp prst="textNoShape">
              <a:avLst/>
            </a:prstTxWarp>
          </a:bodyPr>
          <a:lstStyle>
            <a:lvl1pPr algn="ctr" defTabSz="965194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en-US" dirty="0"/>
              <a:t>Preliminary Training for Drug Evaluation and Classification</a:t>
            </a:r>
          </a:p>
          <a:p>
            <a:pPr>
              <a:defRPr/>
            </a:pPr>
            <a:r>
              <a:rPr lang="en-US" dirty="0"/>
              <a:t>Examinations of Vital Signs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59551" y="9160489"/>
            <a:ext cx="1755648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09" tIns="48255" rIns="96509" bIns="48255" numCol="1" anchor="t" anchorCtr="0" compatLnSpc="1">
            <a:prstTxWarp prst="textNoShape">
              <a:avLst/>
            </a:prstTxWarp>
          </a:bodyPr>
          <a:lstStyle>
            <a:lvl1pPr algn="r" defTabSz="965194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en-US" dirty="0"/>
              <a:t>Session 6</a:t>
            </a:r>
          </a:p>
          <a:p>
            <a:pPr>
              <a:defRPr/>
            </a:pPr>
            <a:r>
              <a:rPr lang="en-US" dirty="0"/>
              <a:t>Page </a:t>
            </a:r>
            <a:fld id="{77A083CA-BB70-4811-B944-34362EE870E3}" type="slidenum">
              <a:rPr lang="en-US" smtClean="0"/>
              <a:pPr>
                <a:defRPr/>
              </a:pPr>
              <a:t>‹#›</a:t>
            </a:fld>
            <a:r>
              <a:rPr lang="en-US" dirty="0"/>
              <a:t> of 36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87680" y="3022017"/>
            <a:ext cx="63398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9053695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xfrm>
            <a:off x="582616" y="4560892"/>
            <a:ext cx="6186487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 i="1" dirty="0">
              <a:latin typeface="+mn-lt"/>
            </a:endParaRPr>
          </a:p>
          <a:p>
            <a:endParaRPr lang="en-US" altLang="en-US" dirty="0">
              <a:latin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Training for Drug Evaluation and Classification</a:t>
            </a:r>
          </a:p>
          <a:p>
            <a:pPr>
              <a:defRPr/>
            </a:pPr>
            <a:r>
              <a:rPr lang="en-US"/>
              <a:t>Examinations of Vital Signs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77A083CA-BB70-4811-B944-34362EE870E3}" type="slidenum">
              <a:rPr lang="en-US" smtClean="0"/>
              <a:pPr>
                <a:defRPr/>
              </a:pPr>
              <a:t>1</a:t>
            </a:fld>
            <a:r>
              <a:rPr lang="en-US"/>
              <a:t> of 36</a:t>
            </a: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471488"/>
            <a:ext cx="3305175" cy="247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Training for Drug Evaluation and Classification</a:t>
            </a:r>
          </a:p>
          <a:p>
            <a:pPr>
              <a:defRPr/>
            </a:pPr>
            <a:r>
              <a:rPr lang="en-US"/>
              <a:t>Examinations of Vital Signs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77A083CA-BB70-4811-B944-34362EE870E3}" type="slidenum">
              <a:rPr lang="en-US" smtClean="0"/>
              <a:pPr>
                <a:defRPr/>
              </a:pPr>
              <a:t>10</a:t>
            </a:fld>
            <a:r>
              <a:rPr lang="en-US"/>
              <a:t> of 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440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471488"/>
            <a:ext cx="3305175" cy="247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73794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Training for Drug Evaluation and Classification</a:t>
            </a:r>
          </a:p>
          <a:p>
            <a:pPr>
              <a:defRPr/>
            </a:pPr>
            <a:r>
              <a:rPr lang="en-US"/>
              <a:t>Examinations of Vital Signs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77A083CA-BB70-4811-B944-34362EE870E3}" type="slidenum">
              <a:rPr lang="en-US" smtClean="0"/>
              <a:pPr>
                <a:defRPr/>
              </a:pPr>
              <a:t>11</a:t>
            </a:fld>
            <a:r>
              <a:rPr lang="en-US"/>
              <a:t> of 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94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471488"/>
            <a:ext cx="3305175" cy="247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386" y="3116455"/>
            <a:ext cx="6485669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b="1" i="1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Training for Drug Evaluation and Classification</a:t>
            </a:r>
          </a:p>
          <a:p>
            <a:pPr>
              <a:defRPr/>
            </a:pPr>
            <a:r>
              <a:rPr lang="en-US"/>
              <a:t>Examinations of Vital Signs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77A083CA-BB70-4811-B944-34362EE870E3}" type="slidenum">
              <a:rPr lang="en-US" smtClean="0"/>
              <a:pPr>
                <a:defRPr/>
              </a:pPr>
              <a:t>12</a:t>
            </a:fld>
            <a:r>
              <a:rPr lang="en-US"/>
              <a:t> of 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141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3425" y="471488"/>
            <a:ext cx="3308350" cy="2481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73794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6223544" algn="r"/>
              </a:tabLst>
            </a:pPr>
            <a:endParaRPr lang="en-US" dirty="0">
              <a:latin typeface="+mn-lt"/>
              <a:ea typeface="Times New Roman"/>
              <a:cs typeface="Arial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Training for Drug Evaluation and Classification</a:t>
            </a:r>
          </a:p>
          <a:p>
            <a:pPr>
              <a:defRPr/>
            </a:pPr>
            <a:r>
              <a:rPr lang="en-US"/>
              <a:t>Examinations of Vital Signs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77A083CA-BB70-4811-B944-34362EE870E3}" type="slidenum">
              <a:rPr lang="en-US" smtClean="0"/>
              <a:pPr>
                <a:defRPr/>
              </a:pPr>
              <a:t>13</a:t>
            </a:fld>
            <a:r>
              <a:rPr lang="en-US"/>
              <a:t> of 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162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73794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b="1" i="1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Training for Drug Evaluation and Classification</a:t>
            </a:r>
          </a:p>
          <a:p>
            <a:pPr>
              <a:defRPr/>
            </a:pPr>
            <a:r>
              <a:rPr lang="en-US"/>
              <a:t>Examinations of Vital Signs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77A083CA-BB70-4811-B944-34362EE870E3}" type="slidenum">
              <a:rPr lang="en-US" smtClean="0"/>
              <a:pPr>
                <a:defRPr/>
              </a:pPr>
              <a:t>14</a:t>
            </a:fld>
            <a:r>
              <a:rPr lang="en-US"/>
              <a:t> of 36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b="1" i="1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Training for Drug Evaluation and Classification</a:t>
            </a:r>
          </a:p>
          <a:p>
            <a:pPr>
              <a:defRPr/>
            </a:pPr>
            <a:r>
              <a:rPr lang="en-US"/>
              <a:t>Examinations of Vital Signs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77A083CA-BB70-4811-B944-34362EE870E3}" type="slidenum">
              <a:rPr lang="en-US" smtClean="0"/>
              <a:pPr>
                <a:defRPr/>
              </a:pPr>
              <a:t>15</a:t>
            </a:fld>
            <a:r>
              <a:rPr lang="en-US"/>
              <a:t> of 36</a:t>
            </a: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Training for Drug Evaluation and Classification</a:t>
            </a:r>
          </a:p>
          <a:p>
            <a:pPr>
              <a:defRPr/>
            </a:pPr>
            <a:r>
              <a:rPr lang="en-US"/>
              <a:t>Examinations of Vital Signs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77A083CA-BB70-4811-B944-34362EE870E3}" type="slidenum">
              <a:rPr lang="en-US" smtClean="0"/>
              <a:pPr>
                <a:defRPr/>
              </a:pPr>
              <a:t>16</a:t>
            </a:fld>
            <a:r>
              <a:rPr lang="en-US"/>
              <a:t> of 36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471488"/>
            <a:ext cx="3305175" cy="247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6888" y="3116455"/>
            <a:ext cx="6438168" cy="6044034"/>
          </a:xfrm>
        </p:spPr>
        <p:txBody>
          <a:bodyPr/>
          <a:lstStyle/>
          <a:p>
            <a:pPr defTabSz="95746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en-US" b="1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Training for Drug Evaluation and Classification</a:t>
            </a:r>
          </a:p>
          <a:p>
            <a:pPr>
              <a:defRPr/>
            </a:pPr>
            <a:r>
              <a:rPr lang="en-US"/>
              <a:t>Examinations of Vital Signs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77A083CA-BB70-4811-B944-34362EE870E3}" type="slidenum">
              <a:rPr lang="en-US" smtClean="0"/>
              <a:pPr>
                <a:defRPr/>
              </a:pPr>
              <a:t>17</a:t>
            </a:fld>
            <a:r>
              <a:rPr lang="en-US"/>
              <a:t> of 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7954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471488"/>
            <a:ext cx="3305175" cy="247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Training for Drug Evaluation and Classification</a:t>
            </a:r>
          </a:p>
          <a:p>
            <a:pPr>
              <a:defRPr/>
            </a:pPr>
            <a:r>
              <a:rPr lang="en-US"/>
              <a:t>Examinations of Vital Signs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77A083CA-BB70-4811-B944-34362EE870E3}" type="slidenum">
              <a:rPr lang="en-US" smtClean="0"/>
              <a:pPr>
                <a:defRPr/>
              </a:pPr>
              <a:t>18</a:t>
            </a:fld>
            <a:r>
              <a:rPr lang="en-US"/>
              <a:t> of 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1042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471488"/>
            <a:ext cx="3305175" cy="247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Training for Drug Evaluation and Classification</a:t>
            </a:r>
          </a:p>
          <a:p>
            <a:pPr>
              <a:defRPr/>
            </a:pPr>
            <a:r>
              <a:rPr lang="en-US"/>
              <a:t>Examinations of Vital Signs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77A083CA-BB70-4811-B944-34362EE870E3}" type="slidenum">
              <a:rPr lang="en-US" smtClean="0"/>
              <a:pPr>
                <a:defRPr/>
              </a:pPr>
              <a:t>19</a:t>
            </a:fld>
            <a:r>
              <a:rPr lang="en-US"/>
              <a:t> of 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780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471488"/>
            <a:ext cx="3305175" cy="247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3" y="3116455"/>
            <a:ext cx="6448302" cy="6044034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tabLst>
                <a:tab pos="478734" algn="l"/>
              </a:tabLs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Training for Drug Evaluation and Classification</a:t>
            </a:r>
          </a:p>
          <a:p>
            <a:pPr>
              <a:defRPr/>
            </a:pPr>
            <a:r>
              <a:rPr lang="en-US"/>
              <a:t>Examinations of Vital Signs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77A083CA-BB70-4811-B944-34362EE870E3}" type="slidenum">
              <a:rPr lang="en-US" smtClean="0"/>
              <a:pPr>
                <a:defRPr/>
              </a:pPr>
              <a:t>2</a:t>
            </a:fld>
            <a:r>
              <a:rPr lang="en-US"/>
              <a:t> of 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1689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73794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Training for Drug Evaluation and Classification</a:t>
            </a:r>
          </a:p>
          <a:p>
            <a:pPr>
              <a:defRPr/>
            </a:pPr>
            <a:r>
              <a:rPr lang="en-US"/>
              <a:t>Examinations of Vital Signs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77A083CA-BB70-4811-B944-34362EE870E3}" type="slidenum">
              <a:rPr lang="en-US" smtClean="0"/>
              <a:pPr>
                <a:defRPr/>
              </a:pPr>
              <a:t>20</a:t>
            </a:fld>
            <a:r>
              <a:rPr lang="en-US"/>
              <a:t> of 36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78734" algn="l"/>
              </a:tabLs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Training for Drug Evaluation and Classification</a:t>
            </a:r>
          </a:p>
          <a:p>
            <a:pPr>
              <a:defRPr/>
            </a:pPr>
            <a:r>
              <a:rPr lang="en-US"/>
              <a:t>Examinations of Vital Signs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77A083CA-BB70-4811-B944-34362EE870E3}" type="slidenum">
              <a:rPr lang="en-US" smtClean="0"/>
              <a:pPr>
                <a:defRPr/>
              </a:pPr>
              <a:t>21</a:t>
            </a:fld>
            <a:r>
              <a:rPr lang="en-US"/>
              <a:t> of 36</a:t>
            </a:r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Training for Drug Evaluation and Classification</a:t>
            </a:r>
          </a:p>
          <a:p>
            <a:pPr>
              <a:defRPr/>
            </a:pPr>
            <a:r>
              <a:rPr lang="en-US"/>
              <a:t>Examinations of Vital Signs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77A083CA-BB70-4811-B944-34362EE870E3}" type="slidenum">
              <a:rPr lang="en-US" smtClean="0"/>
              <a:pPr>
                <a:defRPr/>
              </a:pPr>
              <a:t>22</a:t>
            </a:fld>
            <a:r>
              <a:rPr lang="en-US"/>
              <a:t> of 36</a:t>
            </a:r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73794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Training for Drug Evaluation and Classification</a:t>
            </a:r>
          </a:p>
          <a:p>
            <a:pPr>
              <a:defRPr/>
            </a:pPr>
            <a:r>
              <a:rPr lang="en-US"/>
              <a:t>Examinations of Vital Signs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77A083CA-BB70-4811-B944-34362EE870E3}" type="slidenum">
              <a:rPr lang="en-US" smtClean="0"/>
              <a:pPr>
                <a:defRPr/>
              </a:pPr>
              <a:t>23</a:t>
            </a:fld>
            <a:r>
              <a:rPr lang="en-US"/>
              <a:t> of 36</a:t>
            </a:r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73794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5746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b="1" i="1" dirty="0">
              <a:solidFill>
                <a:srgbClr val="000000"/>
              </a:solidFill>
              <a:latin typeface="+mn-lt"/>
              <a:ea typeface="Calibri"/>
              <a:cs typeface="Times New Roman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Training for Drug Evaluation and Classification</a:t>
            </a:r>
          </a:p>
          <a:p>
            <a:pPr>
              <a:defRPr/>
            </a:pPr>
            <a:r>
              <a:rPr lang="en-US"/>
              <a:t>Examinations of Vital Signs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77A083CA-BB70-4811-B944-34362EE870E3}" type="slidenum">
              <a:rPr lang="en-US" smtClean="0"/>
              <a:pPr>
                <a:defRPr/>
              </a:pPr>
              <a:t>24</a:t>
            </a:fld>
            <a:r>
              <a:rPr lang="en-US"/>
              <a:t> of 36</a:t>
            </a:r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73794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Training for Drug Evaluation and Classification</a:t>
            </a:r>
          </a:p>
          <a:p>
            <a:pPr>
              <a:defRPr/>
            </a:pPr>
            <a:r>
              <a:rPr lang="en-US"/>
              <a:t>Examinations of Vital Signs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77A083CA-BB70-4811-B944-34362EE870E3}" type="slidenum">
              <a:rPr lang="en-US" smtClean="0"/>
              <a:pPr>
                <a:defRPr/>
              </a:pPr>
              <a:t>25</a:t>
            </a:fld>
            <a:r>
              <a:rPr lang="en-US"/>
              <a:t> of 36</a:t>
            </a:r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73794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Training for Drug Evaluation and Classification</a:t>
            </a:r>
          </a:p>
          <a:p>
            <a:pPr>
              <a:defRPr/>
            </a:pPr>
            <a:r>
              <a:rPr lang="en-US"/>
              <a:t>Examinations of Vital Signs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77A083CA-BB70-4811-B944-34362EE870E3}" type="slidenum">
              <a:rPr lang="en-US" smtClean="0"/>
              <a:pPr>
                <a:defRPr/>
              </a:pPr>
              <a:t>26</a:t>
            </a:fld>
            <a:r>
              <a:rPr lang="en-US"/>
              <a:t> of 36</a:t>
            </a: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39386" y="3116455"/>
            <a:ext cx="6485669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Training for Drug Evaluation and Classification</a:t>
            </a:r>
          </a:p>
          <a:p>
            <a:pPr>
              <a:defRPr/>
            </a:pPr>
            <a:r>
              <a:rPr lang="en-US"/>
              <a:t>Examinations of Vital Signs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77A083CA-BB70-4811-B944-34362EE870E3}" type="slidenum">
              <a:rPr lang="en-US" smtClean="0"/>
              <a:pPr>
                <a:defRPr/>
              </a:pPr>
              <a:t>27</a:t>
            </a:fld>
            <a:r>
              <a:rPr lang="en-US"/>
              <a:t> of 36</a:t>
            </a:r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Training for Drug Evaluation and Classification</a:t>
            </a:r>
          </a:p>
          <a:p>
            <a:pPr>
              <a:defRPr/>
            </a:pPr>
            <a:r>
              <a:rPr lang="en-US"/>
              <a:t>Examinations of Vital Signs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77A083CA-BB70-4811-B944-34362EE870E3}" type="slidenum">
              <a:rPr lang="en-US" smtClean="0"/>
              <a:pPr>
                <a:defRPr/>
              </a:pPr>
              <a:t>28</a:t>
            </a:fld>
            <a:r>
              <a:rPr lang="en-US"/>
              <a:t> of 36</a:t>
            </a:r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73794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Training for Drug Evaluation and Classification</a:t>
            </a:r>
          </a:p>
          <a:p>
            <a:pPr>
              <a:defRPr/>
            </a:pPr>
            <a:r>
              <a:rPr lang="en-US"/>
              <a:t>Examinations of Vital Signs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77A083CA-BB70-4811-B944-34362EE870E3}" type="slidenum">
              <a:rPr lang="en-US" smtClean="0"/>
              <a:pPr>
                <a:defRPr/>
              </a:pPr>
              <a:t>29</a:t>
            </a:fld>
            <a:r>
              <a:rPr lang="en-US"/>
              <a:t> of 36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471488"/>
            <a:ext cx="3305175" cy="247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1262" y="3116455"/>
            <a:ext cx="6460177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Training for Drug Evaluation and Classification</a:t>
            </a:r>
          </a:p>
          <a:p>
            <a:pPr>
              <a:defRPr/>
            </a:pPr>
            <a:r>
              <a:rPr lang="en-US"/>
              <a:t>Examinations of Vital Signs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77A083CA-BB70-4811-B944-34362EE870E3}" type="slidenum">
              <a:rPr lang="en-US" smtClean="0"/>
              <a:pPr>
                <a:defRPr/>
              </a:pPr>
              <a:t>3</a:t>
            </a:fld>
            <a:r>
              <a:rPr lang="en-US"/>
              <a:t> of 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6551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Training for Drug Evaluation and Classification</a:t>
            </a:r>
          </a:p>
          <a:p>
            <a:pPr>
              <a:defRPr/>
            </a:pPr>
            <a:r>
              <a:rPr lang="en-US"/>
              <a:t>Examinations of Vital Signs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77A083CA-BB70-4811-B944-34362EE870E3}" type="slidenum">
              <a:rPr lang="en-US" smtClean="0"/>
              <a:pPr>
                <a:defRPr/>
              </a:pPr>
              <a:t>30</a:t>
            </a:fld>
            <a:r>
              <a:rPr lang="en-US"/>
              <a:t> of 36</a:t>
            </a:r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471488"/>
            <a:ext cx="3305175" cy="247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Training for Drug Evaluation and Classification</a:t>
            </a:r>
          </a:p>
          <a:p>
            <a:pPr>
              <a:defRPr/>
            </a:pPr>
            <a:r>
              <a:rPr lang="en-US"/>
              <a:t>Examinations of Vital Signs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77A083CA-BB70-4811-B944-34362EE870E3}" type="slidenum">
              <a:rPr lang="en-US" smtClean="0"/>
              <a:pPr>
                <a:defRPr/>
              </a:pPr>
              <a:t>31</a:t>
            </a:fld>
            <a:r>
              <a:rPr lang="en-US"/>
              <a:t> of 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8607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xfrm>
            <a:off x="439387" y="3116455"/>
            <a:ext cx="6485669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Training for Drug Evaluation and Classification</a:t>
            </a:r>
          </a:p>
          <a:p>
            <a:pPr>
              <a:defRPr/>
            </a:pPr>
            <a:r>
              <a:rPr lang="en-US"/>
              <a:t>Examinations of Vital Signs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77A083CA-BB70-4811-B944-34362EE870E3}" type="slidenum">
              <a:rPr lang="en-US" smtClean="0"/>
              <a:pPr>
                <a:defRPr/>
              </a:pPr>
              <a:t>32</a:t>
            </a:fld>
            <a:r>
              <a:rPr lang="en-US"/>
              <a:t> of 36</a:t>
            </a:r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Training for Drug Evaluation and Classification</a:t>
            </a:r>
          </a:p>
          <a:p>
            <a:pPr>
              <a:defRPr/>
            </a:pPr>
            <a:r>
              <a:rPr lang="en-US"/>
              <a:t>Examinations of Vital Signs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77A083CA-BB70-4811-B944-34362EE870E3}" type="slidenum">
              <a:rPr lang="en-US" smtClean="0"/>
              <a:pPr>
                <a:defRPr/>
              </a:pPr>
              <a:t>33</a:t>
            </a:fld>
            <a:r>
              <a:rPr lang="en-US"/>
              <a:t> of 36</a:t>
            </a:r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Training for Drug Evaluation and Classification</a:t>
            </a:r>
          </a:p>
          <a:p>
            <a:pPr>
              <a:defRPr/>
            </a:pPr>
            <a:r>
              <a:rPr lang="en-US"/>
              <a:t>Examinations of Vital Signs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77A083CA-BB70-4811-B944-34362EE870E3}" type="slidenum">
              <a:rPr lang="en-US" smtClean="0"/>
              <a:pPr>
                <a:defRPr/>
              </a:pPr>
              <a:t>34</a:t>
            </a:fld>
            <a:r>
              <a:rPr lang="en-US"/>
              <a:t> of 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236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471488"/>
            <a:ext cx="3308350" cy="2481262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3" y="3116455"/>
            <a:ext cx="6472052" cy="604403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Training for Drug Evaluation and Classification</a:t>
            </a:r>
          </a:p>
          <a:p>
            <a:pPr>
              <a:defRPr/>
            </a:pPr>
            <a:r>
              <a:rPr lang="en-US"/>
              <a:t>Examinations of Vital Signs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77A083CA-BB70-4811-B944-34362EE870E3}" type="slidenum">
              <a:rPr lang="en-US" smtClean="0"/>
              <a:pPr>
                <a:defRPr/>
              </a:pPr>
              <a:t>4</a:t>
            </a:fld>
            <a:r>
              <a:rPr lang="en-US"/>
              <a:t> of 36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3425" y="471488"/>
            <a:ext cx="3308350" cy="2481262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Training for Drug Evaluation and Classification</a:t>
            </a:r>
          </a:p>
          <a:p>
            <a:pPr>
              <a:defRPr/>
            </a:pPr>
            <a:r>
              <a:rPr lang="en-US"/>
              <a:t>Examinations of Vital Signs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77A083CA-BB70-4811-B944-34362EE870E3}" type="slidenum">
              <a:rPr lang="en-US" smtClean="0"/>
              <a:pPr>
                <a:defRPr/>
              </a:pPr>
              <a:t>5</a:t>
            </a:fld>
            <a:r>
              <a:rPr lang="en-US"/>
              <a:t> of 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887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3425" y="471488"/>
            <a:ext cx="3308350" cy="2481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5012" y="3116455"/>
            <a:ext cx="6450043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Training for Drug Evaluation and Classification</a:t>
            </a:r>
          </a:p>
          <a:p>
            <a:pPr>
              <a:defRPr/>
            </a:pPr>
            <a:r>
              <a:rPr lang="en-US"/>
              <a:t>Examinations of Vital Signs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77A083CA-BB70-4811-B944-34362EE870E3}" type="slidenum">
              <a:rPr lang="en-US" smtClean="0"/>
              <a:pPr>
                <a:defRPr/>
              </a:pPr>
              <a:t>6</a:t>
            </a:fld>
            <a:r>
              <a:rPr lang="en-US"/>
              <a:t> of 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460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5013" y="471488"/>
            <a:ext cx="3305175" cy="247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Training for Drug Evaluation and Classification</a:t>
            </a:r>
          </a:p>
          <a:p>
            <a:pPr>
              <a:defRPr/>
            </a:pPr>
            <a:r>
              <a:rPr lang="en-US"/>
              <a:t>Examinations of Vital Signs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77A083CA-BB70-4811-B944-34362EE870E3}" type="slidenum">
              <a:rPr lang="en-US" smtClean="0"/>
              <a:pPr>
                <a:defRPr/>
              </a:pPr>
              <a:t>7</a:t>
            </a:fld>
            <a:r>
              <a:rPr lang="en-US"/>
              <a:t> of 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760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xfrm>
            <a:off x="463138" y="3116455"/>
            <a:ext cx="6461918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Training for Drug Evaluation and Classification</a:t>
            </a:r>
          </a:p>
          <a:p>
            <a:pPr>
              <a:defRPr/>
            </a:pPr>
            <a:r>
              <a:rPr lang="en-US"/>
              <a:t>Examinations of Vital Signs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77A083CA-BB70-4811-B944-34362EE870E3}" type="slidenum">
              <a:rPr lang="en-US" smtClean="0"/>
              <a:pPr>
                <a:defRPr/>
              </a:pPr>
              <a:t>8</a:t>
            </a:fld>
            <a:r>
              <a:rPr lang="en-US"/>
              <a:t> of 36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5013" y="471488"/>
            <a:ext cx="3305175" cy="2479675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+mn-lt"/>
              <a:ea typeface="Calibri"/>
              <a:cs typeface="Times New Roman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Preliminary Training for Drug Evaluation and Classification</a:t>
            </a:r>
          </a:p>
          <a:p>
            <a:pPr>
              <a:defRPr/>
            </a:pPr>
            <a:r>
              <a:rPr lang="en-US"/>
              <a:t>Examinations of Vital Signs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6</a:t>
            </a:r>
          </a:p>
          <a:p>
            <a:pPr>
              <a:defRPr/>
            </a:pPr>
            <a:r>
              <a:rPr lang="en-US"/>
              <a:t>Page </a:t>
            </a:r>
            <a:fld id="{77A083CA-BB70-4811-B944-34362EE870E3}" type="slidenum">
              <a:rPr lang="en-US" smtClean="0"/>
              <a:pPr>
                <a:defRPr/>
              </a:pPr>
              <a:t>9</a:t>
            </a:fld>
            <a:r>
              <a:rPr lang="en-US"/>
              <a:t> of 36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51" y="1862153"/>
            <a:ext cx="4872624" cy="1863748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4000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5511" y="3856409"/>
            <a:ext cx="4869923" cy="754867"/>
          </a:xfrm>
        </p:spPr>
        <p:txBody>
          <a:bodyPr lIns="91440" rIns="91440">
            <a:normAutofit/>
          </a:bodyPr>
          <a:lstStyle>
            <a:lvl1pPr marL="0" indent="0" algn="ctr">
              <a:buNone/>
              <a:defRPr sz="2400" b="1" cap="none" spc="200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56E2657-6E74-4A22-8C28-A8E0FE4F65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3688" y="863601"/>
            <a:ext cx="3381375" cy="374767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8AB4B-8C3C-40B1-B2E1-8B326641C7E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6-</a:t>
            </a:r>
            <a:fld id="{DA88165B-7D3D-4EA8-A6DB-F48E3CEFC5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D9049F-57DD-4E4E-98D5-63619AA61663}"/>
              </a:ext>
            </a:extLst>
          </p:cNvPr>
          <p:cNvGrpSpPr/>
          <p:nvPr userDrawn="1"/>
        </p:nvGrpSpPr>
        <p:grpSpPr>
          <a:xfrm>
            <a:off x="1680324" y="5325672"/>
            <a:ext cx="5783353" cy="1066909"/>
            <a:chOff x="1849343" y="5325672"/>
            <a:chExt cx="5783353" cy="1066909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73187464-8CA5-4198-A5F9-BE08755AB5C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7769" y="5325672"/>
              <a:ext cx="1109027" cy="10669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75CE8E-D6D6-4ECB-A2F9-1F18975094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6053" y="5479499"/>
              <a:ext cx="1136643" cy="75925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C8D2334-75AF-4C00-BF24-6FABF96D6F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49343" y="5619374"/>
              <a:ext cx="1199169" cy="4795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8157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AD4AE-3C05-49D8-B2ED-EB10BCE55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2F96FC-ABC6-4560-B32B-62D03CF042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6-</a:t>
            </a:r>
            <a:fld id="{DA88165B-7D3D-4EA8-A6DB-F48E3CEFC5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26D7E1C-2EB5-4A69-A646-E60FB203842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1600200"/>
            <a:ext cx="8229600" cy="4690872"/>
          </a:xfr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/>
            </a:lvl1pPr>
            <a:lvl2pPr>
              <a:lnSpc>
                <a:spcPct val="100000"/>
              </a:lnSpc>
              <a:spcAft>
                <a:spcPts val="1200"/>
              </a:spcAft>
              <a:defRPr/>
            </a:lvl2pPr>
            <a:lvl3pPr marL="914400" indent="-355600">
              <a:lnSpc>
                <a:spcPct val="100000"/>
              </a:lnSpc>
              <a:spcAft>
                <a:spcPts val="1200"/>
              </a:spcAft>
              <a:buFont typeface="Wingdings 2" panose="05020102010507070707" pitchFamily="18" charset="2"/>
              <a:buChar char="P"/>
              <a:defRPr/>
            </a:lvl3pPr>
            <a:lvl4pPr marL="1143000" indent="-355600">
              <a:lnSpc>
                <a:spcPct val="100000"/>
              </a:lnSpc>
              <a:spcAft>
                <a:spcPts val="1200"/>
              </a:spcAft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04810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AD4AE-3C05-49D8-B2ED-EB10BCE55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2F96FC-ABC6-4560-B32B-62D03CF042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6-</a:t>
            </a:r>
            <a:fld id="{DA88165B-7D3D-4EA8-A6DB-F48E3CEFC5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060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6-</a:t>
            </a:r>
            <a:fld id="{5C12D4F4-8E4C-42F9-932B-9E81ADC6F5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825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/>
          <p:cNvSpPr>
            <a:spLocks noGrp="1"/>
          </p:cNvSpPr>
          <p:nvPr>
            <p:ph sz="quarter" idx="1"/>
          </p:nvPr>
        </p:nvSpPr>
        <p:spPr>
          <a:xfrm>
            <a:off x="320040" y="1402080"/>
            <a:ext cx="8503920" cy="4693920"/>
          </a:xfrm>
          <a:prstGeom prst="rect">
            <a:avLst/>
          </a:prstGeom>
        </p:spPr>
        <p:txBody>
          <a:bodyPr/>
          <a:lstStyle>
            <a:lvl1pPr marL="290513" indent="-290513">
              <a:defRPr sz="2600" b="0"/>
            </a:lvl1pPr>
            <a:lvl2pPr>
              <a:defRPr sz="2400" b="0"/>
            </a:lvl2pPr>
            <a:lvl3pPr marL="914400" indent="-355600">
              <a:buFont typeface="Wingdings 2" panose="05020102010507070707" pitchFamily="18" charset="2"/>
              <a:buChar char="P"/>
              <a:defRPr b="0"/>
            </a:lvl3pPr>
            <a:lvl4pPr marL="1143000" indent="-355600">
              <a:buFont typeface="Courier New" panose="02070309020205020404" pitchFamily="49" charset="0"/>
              <a:buChar char="o"/>
              <a:defRPr b="0"/>
            </a:lvl4pPr>
            <a:lvl5pPr marL="749808" indent="0">
              <a:buNone/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0040" y="533400"/>
            <a:ext cx="850392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6-</a:t>
            </a:r>
            <a:fld id="{F35056DA-78F6-4E1E-9CC6-820BBD76CDF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721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382" y="679102"/>
            <a:ext cx="8011236" cy="722978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558" y="1530773"/>
            <a:ext cx="8024884" cy="4439093"/>
          </a:xfrm>
        </p:spPr>
        <p:txBody>
          <a:bodyPr/>
          <a:lstStyle>
            <a:lvl1pPr marL="290513" indent="-290513">
              <a:defRPr sz="2600" b="0"/>
            </a:lvl1pPr>
            <a:lvl2pPr>
              <a:defRPr sz="2400" b="0"/>
            </a:lvl2pPr>
            <a:lvl3pPr marL="914400" indent="-355600">
              <a:buFont typeface="Wingdings 2" panose="05020102010507070707" pitchFamily="18" charset="2"/>
              <a:buChar char="P"/>
              <a:defRPr b="0"/>
            </a:lvl3pPr>
            <a:lvl4pPr marL="1143000" indent="-355600">
              <a:buFont typeface="Courier New" panose="02070309020205020404" pitchFamily="49" charset="0"/>
              <a:buChar char="o"/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6-</a:t>
            </a:r>
            <a:fld id="{2F70991D-65BC-4DF4-94DB-619FF4C0691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957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7386"/>
            <a:ext cx="82296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83782"/>
            <a:ext cx="17082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spc="300">
                <a:solidFill>
                  <a:srgbClr val="FFFFFF"/>
                </a:solidFill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n-US" dirty="0"/>
              <a:t>6-</a:t>
            </a:r>
            <a:fld id="{DA88165B-7D3D-4EA8-A6DB-F48E3CEFC56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0293CF-47CF-4360-A4CF-A4A8D772425E}"/>
              </a:ext>
            </a:extLst>
          </p:cNvPr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8B5515-6603-4FF6-880A-DBCE1D8D5483}"/>
              </a:ext>
            </a:extLst>
          </p:cNvPr>
          <p:cNvSpPr txBox="1"/>
          <p:nvPr/>
        </p:nvSpPr>
        <p:spPr>
          <a:xfrm>
            <a:off x="72991" y="28991"/>
            <a:ext cx="4085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 dirty="0">
                <a:solidFill>
                  <a:schemeClr val="bg1"/>
                </a:solidFill>
                <a:latin typeface="Arial Narrow" panose="020B0606020202030204" pitchFamily="34" charset="0"/>
              </a:rPr>
              <a:t>Session 6-Examinations of Vital Signs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665B67-E349-4B33-8920-891BD60CF5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7248" y="30480"/>
            <a:ext cx="222126" cy="274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B025A2-6565-48F6-AC3E-BA7323E4550E}"/>
              </a:ext>
            </a:extLst>
          </p:cNvPr>
          <p:cNvSpPr txBox="1"/>
          <p:nvPr/>
        </p:nvSpPr>
        <p:spPr>
          <a:xfrm>
            <a:off x="0" y="6515325"/>
            <a:ext cx="731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</a:rPr>
              <a:t>Preliminary Training for DEC Program</a:t>
            </a:r>
          </a:p>
        </p:txBody>
      </p:sp>
    </p:spTree>
    <p:extLst>
      <p:ext uri="{BB962C8B-B14F-4D97-AF65-F5344CB8AC3E}">
        <p14:creationId xmlns:p14="http://schemas.microsoft.com/office/powerpoint/2010/main" val="306386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2" r:id="rId3"/>
    <p:sldLayoutId id="2147484111" r:id="rId4"/>
    <p:sldLayoutId id="2147484113" r:id="rId5"/>
    <p:sldLayoutId id="2147484114" r:id="rId6"/>
  </p:sldLayoutIdLst>
  <p:hf hdr="0" ft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1" kern="1200" spc="-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6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576263" indent="-376238" algn="l" defTabSz="914400" rtl="0" eaLnBrk="1" latinLnBrk="0" hangingPunct="1">
        <a:lnSpc>
          <a:spcPct val="100000"/>
        </a:lnSpc>
        <a:spcBef>
          <a:spcPts val="200"/>
        </a:spcBef>
        <a:spcAft>
          <a:spcPts val="1200"/>
        </a:spcAft>
        <a:buClrTx/>
        <a:buFont typeface="Arial" panose="020B0604020202020204" pitchFamily="34" charset="0"/>
        <a:buChar char="•"/>
        <a:defRPr sz="26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914400" indent="-355600" algn="l" defTabSz="914400" rtl="0" eaLnBrk="1" latinLnBrk="0" hangingPunct="1">
        <a:lnSpc>
          <a:spcPct val="100000"/>
        </a:lnSpc>
        <a:spcBef>
          <a:spcPts val="200"/>
        </a:spcBef>
        <a:spcAft>
          <a:spcPts val="1200"/>
        </a:spcAft>
        <a:buClrTx/>
        <a:buFont typeface="Wingdings 2" panose="05020102010507070707" pitchFamily="18" charset="2"/>
        <a:buChar char="P"/>
        <a:defRPr sz="26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143000" indent="-355600" algn="l" defTabSz="914400" rtl="0" eaLnBrk="1" latinLnBrk="0" hangingPunct="1">
        <a:lnSpc>
          <a:spcPct val="100000"/>
        </a:lnSpc>
        <a:spcBef>
          <a:spcPts val="200"/>
        </a:spcBef>
        <a:spcAft>
          <a:spcPts val="1200"/>
        </a:spcAft>
        <a:buClrTx/>
        <a:buFont typeface="Courier New" panose="02070309020205020404" pitchFamily="49" charset="0"/>
        <a:buChar char="o"/>
        <a:defRPr sz="26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26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30.png"/><Relationship Id="rId2" Type="http://schemas.microsoft.com/office/2007/relationships/media" Target="../media/media1.mp4"/><Relationship Id="rId1" Type="http://schemas.openxmlformats.org/officeDocument/2006/relationships/tags" Target="../tags/tag21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71760" y="2022276"/>
            <a:ext cx="5770880" cy="854075"/>
          </a:xfrm>
        </p:spPr>
        <p:txBody>
          <a:bodyPr/>
          <a:lstStyle/>
          <a:p>
            <a:r>
              <a:rPr lang="en-US" altLang="en-US" dirty="0"/>
              <a:t>Session 6</a:t>
            </a:r>
          </a:p>
        </p:txBody>
      </p:sp>
      <p:sp>
        <p:nvSpPr>
          <p:cNvPr id="9219" name="Subtitle 2"/>
          <p:cNvSpPr txBox="1">
            <a:spLocks/>
          </p:cNvSpPr>
          <p:nvPr/>
        </p:nvSpPr>
        <p:spPr bwMode="auto">
          <a:xfrm>
            <a:off x="271760" y="3002730"/>
            <a:ext cx="5770880" cy="61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r>
              <a:rPr lang="en-US" sz="3200" b="1" dirty="0">
                <a:solidFill>
                  <a:schemeClr val="accent3"/>
                </a:solidFill>
                <a:latin typeface="+mj-lt"/>
              </a:rPr>
              <a:t>Examinations of Vital Signs</a:t>
            </a:r>
          </a:p>
        </p:txBody>
      </p:sp>
      <p:graphicFrame>
        <p:nvGraphicFramePr>
          <p:cNvPr id="717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2145201"/>
              </p:ext>
            </p:extLst>
          </p:nvPr>
        </p:nvGraphicFramePr>
        <p:xfrm>
          <a:off x="6659539" y="3908811"/>
          <a:ext cx="2079959" cy="171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11860280" imgH="9876190" progId="">
                  <p:embed/>
                </p:oleObj>
              </mc:Choice>
              <mc:Fallback>
                <p:oleObj name="Photo Editor Photo" r:id="rId4" imgW="11860280" imgH="9876190" progId="">
                  <p:embed/>
                  <p:pic>
                    <p:nvPicPr>
                      <p:cNvPr id="7172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39" y="3908811"/>
                        <a:ext cx="2079959" cy="1710450"/>
                      </a:xfrm>
                      <a:prstGeom prst="rect">
                        <a:avLst/>
                      </a:prstGeom>
                      <a:noFill/>
                      <a:ln w="222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5" descr="04-849_013"/>
          <p:cNvPicPr>
            <a:picLocks noChangeAspect="1" noChangeArrowheads="1"/>
          </p:cNvPicPr>
          <p:nvPr/>
        </p:nvPicPr>
        <p:blipFill rotWithShape="1">
          <a:blip r:embed="rId6"/>
          <a:srcRect t="5491" b="5826"/>
          <a:stretch/>
        </p:blipFill>
        <p:spPr bwMode="auto">
          <a:xfrm>
            <a:off x="6659539" y="991354"/>
            <a:ext cx="2079959" cy="2783841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A64D2D1-3C25-4E95-9A16-140555C24FCF}"/>
              </a:ext>
            </a:extLst>
          </p:cNvPr>
          <p:cNvGrpSpPr/>
          <p:nvPr/>
        </p:nvGrpSpPr>
        <p:grpSpPr>
          <a:xfrm>
            <a:off x="271760" y="5325559"/>
            <a:ext cx="5783353" cy="1066909"/>
            <a:chOff x="1849343" y="5325672"/>
            <a:chExt cx="5783353" cy="1066909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17E83EE0-20C9-43A5-AE59-245677F621B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7769" y="5325672"/>
              <a:ext cx="1109027" cy="10669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4A52F26-EEC2-4818-B4E2-B02AC3F9EF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6053" y="5479499"/>
              <a:ext cx="1136643" cy="75925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0F11931-B008-4E48-8738-D190A52E6E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49343" y="5619374"/>
              <a:ext cx="1199169" cy="479504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http://classconnection.s3.amazonaws.com/369/flashcards/1414369/png/pulse_carotid133380491502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3" y="3193038"/>
            <a:ext cx="36195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Carotid Artery</a:t>
            </a:r>
          </a:p>
        </p:txBody>
      </p:sp>
      <p:grpSp>
        <p:nvGrpSpPr>
          <p:cNvPr id="7" name="Group 1027"/>
          <p:cNvGrpSpPr>
            <a:grpSpLocks/>
          </p:cNvGrpSpPr>
          <p:nvPr/>
        </p:nvGrpSpPr>
        <p:grpSpPr bwMode="auto">
          <a:xfrm>
            <a:off x="1606550" y="1926213"/>
            <a:ext cx="3937000" cy="2763837"/>
            <a:chOff x="1711" y="1007"/>
            <a:chExt cx="2391" cy="1498"/>
          </a:xfrm>
        </p:grpSpPr>
        <p:sp>
          <p:nvSpPr>
            <p:cNvPr id="8" name="Text Box 1028"/>
            <p:cNvSpPr txBox="1">
              <a:spLocks noChangeArrowheads="1"/>
            </p:cNvSpPr>
            <p:nvPr/>
          </p:nvSpPr>
          <p:spPr bwMode="auto">
            <a:xfrm>
              <a:off x="1711" y="1007"/>
              <a:ext cx="1778" cy="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schemeClr val="accent3"/>
                  </a:solidFill>
                  <a:latin typeface="+mj-lt"/>
                </a:rPr>
                <a:t>Carotid Artery</a:t>
              </a:r>
            </a:p>
            <a:p>
              <a:pPr algn="ctr">
                <a:defRPr/>
              </a:pPr>
              <a:r>
                <a:rPr lang="en-US" sz="3200" b="1" dirty="0">
                  <a:solidFill>
                    <a:schemeClr val="accent3"/>
                  </a:solidFill>
                  <a:latin typeface="+mj-lt"/>
                </a:rPr>
                <a:t>Pulse Point</a:t>
              </a:r>
            </a:p>
          </p:txBody>
        </p:sp>
        <p:sp>
          <p:nvSpPr>
            <p:cNvPr id="9" name="Line 1029"/>
            <p:cNvSpPr>
              <a:spLocks noChangeShapeType="1"/>
            </p:cNvSpPr>
            <p:nvPr/>
          </p:nvSpPr>
          <p:spPr bwMode="auto">
            <a:xfrm>
              <a:off x="2627" y="1642"/>
              <a:ext cx="1475" cy="863"/>
            </a:xfrm>
            <a:prstGeom prst="line">
              <a:avLst/>
            </a:prstGeom>
            <a:ln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79DE62-5484-4DDC-8A31-7C885DCE79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F70991D-65BC-4DF4-94DB-619FF4C06912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0278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9113" y="498868"/>
            <a:ext cx="8185272" cy="1195024"/>
          </a:xfrm>
        </p:spPr>
        <p:txBody>
          <a:bodyPr/>
          <a:lstStyle/>
          <a:p>
            <a:r>
              <a:rPr lang="en-US" altLang="en-US" sz="3600" dirty="0"/>
              <a:t>Proper Procedures</a:t>
            </a:r>
            <a:br>
              <a:rPr lang="en-US" altLang="en-US" sz="3600" dirty="0"/>
            </a:br>
            <a:r>
              <a:rPr lang="en-US" altLang="en-US" sz="3600" dirty="0"/>
              <a:t>of Measuring Pulse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743559" y="3164096"/>
            <a:ext cx="2752041" cy="3119474"/>
            <a:chOff x="3743559" y="3164096"/>
            <a:chExt cx="2752041" cy="3119474"/>
          </a:xfrm>
        </p:grpSpPr>
        <p:pic>
          <p:nvPicPr>
            <p:cNvPr id="3" name="Picture 2" descr="File:&lt;strong&gt;Thumb&lt;/strong&gt;-up.jpg - Wikipedia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559" y="3223847"/>
              <a:ext cx="2752041" cy="305972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404333" y="3164096"/>
              <a:ext cx="86005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solidFill>
                    <a:schemeClr val="accent5"/>
                  </a:solidFill>
                  <a:latin typeface="+mj-lt"/>
                </a:rPr>
                <a:t>X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11746" y="1614257"/>
            <a:ext cx="1906221" cy="2448964"/>
            <a:chOff x="6811746" y="1614257"/>
            <a:chExt cx="1906221" cy="244896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1746" y="1614257"/>
              <a:ext cx="1906221" cy="2448964"/>
            </a:xfrm>
            <a:prstGeom prst="rect">
              <a:avLst/>
            </a:prstGeom>
          </p:spPr>
        </p:pic>
        <p:pic>
          <p:nvPicPr>
            <p:cNvPr id="6" name="Picture 5" descr="Imagem vetorial gratis: Sinais, Red, Círculo, Proibido ...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8133" y="1937732"/>
              <a:ext cx="1834114" cy="1841788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A1242-5BDE-4C2C-A62E-2C2B265BA2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F70991D-65BC-4DF4-94DB-619FF4C06912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2" name="Picture 11" descr="A picture containing watch&#10;&#10;Description automatically generated">
            <a:extLst>
              <a:ext uri="{FF2B5EF4-FFF2-40B4-BE49-F238E27FC236}">
                <a16:creationId xmlns:a16="http://schemas.microsoft.com/office/drawing/2014/main" id="{4268B8CA-3FAD-6845-B1E1-0AC630D3D5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37" y="1608445"/>
            <a:ext cx="2191335" cy="30435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745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Pulse Hands-On Practice </a:t>
            </a:r>
          </a:p>
        </p:txBody>
      </p:sp>
      <p:pic>
        <p:nvPicPr>
          <p:cNvPr id="7" name="Picture 4" descr="100_013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468" y="1764670"/>
            <a:ext cx="5582603" cy="418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67CE46-394E-4CE6-BEB2-CFD0CC476E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F70991D-65BC-4DF4-94DB-619FF4C06912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8144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Blood Pressure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075234" y="2450883"/>
            <a:ext cx="5514975" cy="2579687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  <a:defRPr/>
            </a:pPr>
            <a:r>
              <a:rPr lang="en-US" dirty="0">
                <a:ea typeface="Times New Roman"/>
                <a:cs typeface="Arial" pitchFamily="34" charset="0"/>
              </a:rPr>
              <a:t>Systolic</a:t>
            </a:r>
          </a:p>
          <a:p>
            <a:pPr marL="0" indent="0">
              <a:lnSpc>
                <a:spcPct val="150000"/>
              </a:lnSpc>
              <a:spcBef>
                <a:spcPts val="1200"/>
              </a:spcBef>
              <a:buNone/>
              <a:defRPr/>
            </a:pPr>
            <a:r>
              <a:rPr lang="en-US" dirty="0">
                <a:ea typeface="Times New Roman"/>
                <a:cs typeface="Arial" pitchFamily="34" charset="0"/>
              </a:rPr>
              <a:t>Diastolic</a:t>
            </a:r>
          </a:p>
        </p:txBody>
      </p:sp>
      <p:pic>
        <p:nvPicPr>
          <p:cNvPr id="7" name="Picture 4" descr="blood press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8" y="1550592"/>
            <a:ext cx="3604782" cy="412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916060" y="3117273"/>
            <a:ext cx="1609431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D22314-BD08-4003-B6FC-91BD7E9F80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F70991D-65BC-4DF4-94DB-619FF4C06912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633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519113" y="584200"/>
            <a:ext cx="8051800" cy="582613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Blood Pressure Definitions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113" y="1899138"/>
            <a:ext cx="8051800" cy="4371250"/>
          </a:xfrm>
        </p:spPr>
        <p:txBody>
          <a:bodyPr/>
          <a:lstStyle/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n-US" b="1" dirty="0"/>
              <a:t>Blood Pressure </a:t>
            </a:r>
            <a:r>
              <a:rPr lang="en-US" dirty="0"/>
              <a:t>– </a:t>
            </a:r>
            <a:r>
              <a:rPr lang="en-US" b="0" dirty="0"/>
              <a:t>Force that circulating blood exerts on walls of arteries</a:t>
            </a:r>
          </a:p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n-US" b="1" dirty="0"/>
              <a:t>Systolic Pressure </a:t>
            </a:r>
            <a:r>
              <a:rPr lang="en-US" dirty="0"/>
              <a:t>– </a:t>
            </a:r>
            <a:r>
              <a:rPr lang="en-US" b="0" dirty="0"/>
              <a:t>Maximum blood pressure, reached as heart contracts</a:t>
            </a:r>
          </a:p>
          <a:p>
            <a:pPr marL="285750" indent="-285750" eaLnBrk="1" hangingPunct="1">
              <a:spcBef>
                <a:spcPts val="120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n-US" b="1" dirty="0"/>
              <a:t>Diastolic Pressure </a:t>
            </a:r>
            <a:r>
              <a:rPr lang="en-US" dirty="0"/>
              <a:t>– </a:t>
            </a:r>
            <a:r>
              <a:rPr lang="en-US" b="0" dirty="0"/>
              <a:t>Minimum pressure, reached when heart is fully expanded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035DC-B53C-4706-90CD-4DCFA857CD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F70991D-65BC-4DF4-94DB-619FF4C06912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kern="1200" dirty="0">
                <a:solidFill>
                  <a:schemeClr val="tx1"/>
                </a:solidFill>
              </a:rPr>
              <a:t> </a:t>
            </a:r>
            <a:r>
              <a:rPr lang="en-US" dirty="0"/>
              <a:t>Sphygmomanometer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 typeface="Wingdings" pitchFamily="2" charset="2"/>
              <a:buNone/>
            </a:pPr>
            <a:endParaRPr lang="en-US" altLang="en-US" b="0">
              <a:solidFill>
                <a:schemeClr val="bg2"/>
              </a:solidFill>
            </a:endParaRPr>
          </a:p>
          <a:p>
            <a:pPr>
              <a:buFontTx/>
              <a:buNone/>
            </a:pPr>
            <a:endParaRPr lang="en-US" altLang="en-US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6104" y="1735138"/>
            <a:ext cx="607783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E42DB0-55C1-453B-99E4-ACF60A9505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F70991D-65BC-4DF4-94DB-619FF4C06912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566382" y="512942"/>
            <a:ext cx="8011236" cy="722978"/>
          </a:xfrm>
        </p:spPr>
        <p:txBody>
          <a:bodyPr>
            <a:normAutofit/>
          </a:bodyPr>
          <a:lstStyle/>
          <a:p>
            <a:r>
              <a:rPr lang="en-US" altLang="en-US" dirty="0"/>
              <a:t>Sphygmomanometer</a:t>
            </a:r>
          </a:p>
        </p:txBody>
      </p:sp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9032" y="2459038"/>
            <a:ext cx="4900785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6" name="Group 10"/>
          <p:cNvGrpSpPr>
            <a:grpSpLocks/>
          </p:cNvGrpSpPr>
          <p:nvPr/>
        </p:nvGrpSpPr>
        <p:grpSpPr bwMode="auto">
          <a:xfrm>
            <a:off x="1711858" y="1539874"/>
            <a:ext cx="2751137" cy="1349375"/>
            <a:chOff x="960" y="959"/>
            <a:chExt cx="1733" cy="850"/>
          </a:xfrm>
        </p:grpSpPr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960" y="959"/>
              <a:ext cx="1733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solidFill>
                    <a:schemeClr val="accent3"/>
                  </a:solidFill>
                  <a:latin typeface="+mj-lt"/>
                </a:rPr>
                <a:t>MANOMETER</a:t>
              </a:r>
            </a:p>
            <a:p>
              <a:pPr algn="ctr">
                <a:defRPr/>
              </a:pPr>
              <a:r>
                <a:rPr lang="en-US" sz="2400" b="1" dirty="0">
                  <a:solidFill>
                    <a:schemeClr val="accent3"/>
                  </a:solidFill>
                  <a:latin typeface="+mj-lt"/>
                </a:rPr>
                <a:t>(Pressure Gauge)</a:t>
              </a: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2174" y="1482"/>
              <a:ext cx="160" cy="32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2060"/>
                </a:solidFill>
                <a:latin typeface="+mj-lt"/>
              </a:endParaRPr>
            </a:p>
          </p:txBody>
        </p:sp>
      </p:grpSp>
      <p:grpSp>
        <p:nvGrpSpPr>
          <p:cNvPr id="23557" name="Group 15"/>
          <p:cNvGrpSpPr>
            <a:grpSpLocks/>
          </p:cNvGrpSpPr>
          <p:nvPr/>
        </p:nvGrpSpPr>
        <p:grpSpPr bwMode="auto">
          <a:xfrm>
            <a:off x="5086261" y="1670050"/>
            <a:ext cx="2492375" cy="1085851"/>
            <a:chOff x="3162" y="959"/>
            <a:chExt cx="1570" cy="684"/>
          </a:xfrm>
        </p:grpSpPr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3162" y="959"/>
              <a:ext cx="1570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solidFill>
                    <a:schemeClr val="accent3"/>
                  </a:solidFill>
                  <a:latin typeface="+mj-lt"/>
                </a:rPr>
                <a:t>COMPRESSION</a:t>
              </a:r>
            </a:p>
            <a:p>
              <a:pPr algn="ctr">
                <a:defRPr/>
              </a:pPr>
              <a:r>
                <a:rPr lang="en-US" sz="2400" b="1" dirty="0">
                  <a:solidFill>
                    <a:schemeClr val="accent3"/>
                  </a:solidFill>
                  <a:latin typeface="+mj-lt"/>
                </a:rPr>
                <a:t>CUFF</a:t>
              </a:r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H="1">
              <a:off x="3479" y="1296"/>
              <a:ext cx="121" cy="34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2060"/>
                </a:solidFill>
                <a:latin typeface="+mj-lt"/>
              </a:endParaRPr>
            </a:p>
          </p:txBody>
        </p:sp>
      </p:grpSp>
      <p:grpSp>
        <p:nvGrpSpPr>
          <p:cNvPr id="23558" name="Group 16"/>
          <p:cNvGrpSpPr>
            <a:grpSpLocks/>
          </p:cNvGrpSpPr>
          <p:nvPr/>
        </p:nvGrpSpPr>
        <p:grpSpPr bwMode="auto">
          <a:xfrm>
            <a:off x="750096" y="4940300"/>
            <a:ext cx="3246439" cy="1400175"/>
            <a:chOff x="4219" y="1309"/>
            <a:chExt cx="2045" cy="882"/>
          </a:xfrm>
        </p:grpSpPr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4219" y="1435"/>
              <a:ext cx="1179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solidFill>
                    <a:schemeClr val="accent3"/>
                  </a:solidFill>
                  <a:latin typeface="+mj-lt"/>
                </a:rPr>
                <a:t>PRESSURE</a:t>
              </a:r>
            </a:p>
            <a:p>
              <a:pPr algn="ctr">
                <a:defRPr/>
              </a:pPr>
              <a:r>
                <a:rPr lang="en-US" sz="2400" b="1" dirty="0">
                  <a:solidFill>
                    <a:schemeClr val="accent3"/>
                  </a:solidFill>
                  <a:latin typeface="+mj-lt"/>
                </a:rPr>
                <a:t>CONTROL</a:t>
              </a:r>
            </a:p>
            <a:p>
              <a:pPr algn="ctr">
                <a:defRPr/>
              </a:pPr>
              <a:r>
                <a:rPr lang="en-US" sz="2400" b="1" dirty="0">
                  <a:solidFill>
                    <a:schemeClr val="accent3"/>
                  </a:solidFill>
                  <a:latin typeface="+mj-lt"/>
                </a:rPr>
                <a:t>VALVE</a:t>
              </a:r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 flipV="1">
              <a:off x="5635" y="1309"/>
              <a:ext cx="629" cy="38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2060"/>
                </a:solidFill>
                <a:latin typeface="+mj-lt"/>
              </a:endParaRPr>
            </a:p>
          </p:txBody>
        </p:sp>
      </p:grpSp>
      <p:grpSp>
        <p:nvGrpSpPr>
          <p:cNvPr id="23559" name="Group 18"/>
          <p:cNvGrpSpPr>
            <a:grpSpLocks/>
          </p:cNvGrpSpPr>
          <p:nvPr/>
        </p:nvGrpSpPr>
        <p:grpSpPr bwMode="auto">
          <a:xfrm>
            <a:off x="5311776" y="5243514"/>
            <a:ext cx="2092325" cy="920750"/>
            <a:chOff x="3408" y="2640"/>
            <a:chExt cx="1318" cy="580"/>
          </a:xfrm>
        </p:grpSpPr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3542" y="2697"/>
              <a:ext cx="1184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solidFill>
                    <a:schemeClr val="accent3"/>
                  </a:solidFill>
                  <a:latin typeface="+mj-lt"/>
                </a:rPr>
                <a:t>PRESSURE</a:t>
              </a:r>
            </a:p>
            <a:p>
              <a:pPr algn="ctr">
                <a:defRPr/>
              </a:pPr>
              <a:r>
                <a:rPr lang="en-US" sz="2400" b="1" dirty="0">
                  <a:solidFill>
                    <a:schemeClr val="accent3"/>
                  </a:solidFill>
                  <a:latin typeface="+mj-lt"/>
                </a:rPr>
                <a:t>BULB</a:t>
              </a:r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 flipH="1" flipV="1">
              <a:off x="3408" y="2640"/>
              <a:ext cx="192" cy="19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2060"/>
                </a:solidFill>
                <a:latin typeface="+mj-lt"/>
              </a:endParaRPr>
            </a:p>
          </p:txBody>
        </p:sp>
      </p:grpSp>
      <p:grpSp>
        <p:nvGrpSpPr>
          <p:cNvPr id="23561" name="Group 10"/>
          <p:cNvGrpSpPr>
            <a:grpSpLocks/>
          </p:cNvGrpSpPr>
          <p:nvPr/>
        </p:nvGrpSpPr>
        <p:grpSpPr bwMode="auto">
          <a:xfrm>
            <a:off x="79461" y="2569369"/>
            <a:ext cx="2284413" cy="827087"/>
            <a:chOff x="1201" y="1243"/>
            <a:chExt cx="1439" cy="521"/>
          </a:xfrm>
        </p:grpSpPr>
        <p:sp>
          <p:nvSpPr>
            <p:cNvPr id="20" name="Text Box 6"/>
            <p:cNvSpPr txBox="1">
              <a:spLocks noChangeArrowheads="1"/>
            </p:cNvSpPr>
            <p:nvPr/>
          </p:nvSpPr>
          <p:spPr bwMode="auto">
            <a:xfrm>
              <a:off x="1201" y="1243"/>
              <a:ext cx="77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solidFill>
                    <a:schemeClr val="accent3"/>
                  </a:solidFill>
                  <a:latin typeface="+mj-lt"/>
                </a:rPr>
                <a:t>TUBES</a:t>
              </a:r>
            </a:p>
          </p:txBody>
        </p:sp>
        <p:sp>
          <p:nvSpPr>
            <p:cNvPr id="21" name="Line 8"/>
            <p:cNvSpPr>
              <a:spLocks noChangeShapeType="1"/>
            </p:cNvSpPr>
            <p:nvPr/>
          </p:nvSpPr>
          <p:spPr bwMode="auto">
            <a:xfrm>
              <a:off x="2031" y="1445"/>
              <a:ext cx="609" cy="31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FCF02A-9509-4975-9725-8C3CA1C551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F70991D-65BC-4DF4-94DB-619FF4C06912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70857" y="2088377"/>
            <a:ext cx="7402286" cy="2351318"/>
          </a:xfrm>
        </p:spPr>
        <p:txBody>
          <a:bodyPr/>
          <a:lstStyle/>
          <a:p>
            <a:pPr>
              <a:defRPr/>
            </a:pPr>
            <a:r>
              <a:rPr lang="en-US" kern="1200" dirty="0">
                <a:solidFill>
                  <a:schemeClr val="tx1"/>
                </a:solidFill>
              </a:rPr>
              <a:t> </a:t>
            </a:r>
            <a:r>
              <a:rPr lang="en-US" dirty="0"/>
              <a:t>Sphygmomanometer Demonstration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9D334C-FDB2-4683-8DF4-F2EBA901A8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F70991D-65BC-4DF4-94DB-619FF4C06912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4652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9113" y="557423"/>
            <a:ext cx="8051800" cy="626802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en-US" altLang="en-US" dirty="0"/>
              <a:t>Measuring Blood Pressure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19113" y="1793630"/>
            <a:ext cx="8051800" cy="4577189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n-US" dirty="0"/>
              <a:t>Apply enough air pressure to cut off flow of blood through artery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n-US" dirty="0"/>
              <a:t>Slowly release air, about 2 mmHg per second, until blood just begins to spurt through artery: </a:t>
            </a:r>
            <a:r>
              <a:rPr lang="en-US" i="1" u="sng" dirty="0"/>
              <a:t>systolic pressure</a:t>
            </a:r>
          </a:p>
          <a:p>
            <a:pPr marL="285750" indent="-285750">
              <a:spcBef>
                <a:spcPts val="120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r>
              <a:rPr lang="en-US" dirty="0"/>
              <a:t>Continue to release air until blood flows continuously: </a:t>
            </a:r>
            <a:r>
              <a:rPr lang="en-US" i="1" u="sng" dirty="0"/>
              <a:t>diastolic pressure</a:t>
            </a:r>
          </a:p>
          <a:p>
            <a:pPr>
              <a:spcBef>
                <a:spcPts val="1200"/>
              </a:spcBef>
              <a:spcAft>
                <a:spcPts val="0"/>
              </a:spcAft>
              <a:buFontTx/>
              <a:buNone/>
              <a:defRPr/>
            </a:pPr>
            <a:endParaRPr lang="en-US" dirty="0">
              <a:solidFill>
                <a:srgbClr val="002060"/>
              </a:solidFill>
            </a:endParaRPr>
          </a:p>
          <a:p>
            <a:pPr>
              <a:spcBef>
                <a:spcPts val="1200"/>
              </a:spcBef>
              <a:spcAft>
                <a:spcPts val="0"/>
              </a:spcAft>
              <a:buFontTx/>
              <a:buNone/>
              <a:defRPr/>
            </a:pPr>
            <a:endParaRPr lang="en-US" dirty="0">
              <a:solidFill>
                <a:srgbClr val="002060"/>
              </a:solidFill>
            </a:endParaRPr>
          </a:p>
          <a:p>
            <a:pPr>
              <a:spcBef>
                <a:spcPts val="1200"/>
              </a:spcBef>
              <a:spcAft>
                <a:spcPts val="0"/>
              </a:spcAft>
              <a:buFontTx/>
              <a:buNone/>
              <a:defRPr/>
            </a:pP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ED26CA-358B-4459-9739-6681DE7D9B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F70991D-65BC-4DF4-94DB-619FF4C06912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348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57943" y="2057395"/>
            <a:ext cx="7228114" cy="2286000"/>
          </a:xfrm>
        </p:spPr>
        <p:txBody>
          <a:bodyPr/>
          <a:lstStyle/>
          <a:p>
            <a:r>
              <a:rPr lang="en-US" altLang="en-US" dirty="0"/>
              <a:t>Overview of Procedures for Measuring Blood Pressure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C4C604-3A75-475B-A495-9B739165E9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F70991D-65BC-4DF4-94DB-619FF4C06912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9106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381000" y="1524000"/>
            <a:ext cx="8503920" cy="4572000"/>
          </a:xfrm>
        </p:spPr>
        <p:txBody>
          <a:bodyPr/>
          <a:lstStyle/>
          <a:p>
            <a:pPr lvl="1"/>
            <a:r>
              <a:rPr lang="en-US" sz="2600" dirty="0"/>
              <a:t>List vital signs utilized in the DRE drug influence evaluation</a:t>
            </a:r>
          </a:p>
          <a:p>
            <a:pPr lvl="1"/>
            <a:r>
              <a:rPr lang="en-US" sz="2600" dirty="0"/>
              <a:t>Define basic terms relevant to pulse rate and blood pressure measurements</a:t>
            </a:r>
          </a:p>
          <a:p>
            <a:pPr lvl="1"/>
            <a:r>
              <a:rPr lang="en-US" sz="2600" dirty="0"/>
              <a:t>Measure pulse rate and blood pressure</a:t>
            </a:r>
          </a:p>
          <a:p>
            <a:pPr lvl="1"/>
            <a:r>
              <a:rPr lang="en-US" sz="2600" dirty="0"/>
              <a:t>Relate results of vital sign examinations to various categories of drugs</a:t>
            </a:r>
          </a:p>
          <a:p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762000"/>
          </a:xfrm>
        </p:spPr>
        <p:txBody>
          <a:bodyPr/>
          <a:lstStyle/>
          <a:p>
            <a:r>
              <a:rPr lang="en-US" altLang="en-US"/>
              <a:t>Learning Objectives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3E1BCA6-C09C-4313-92AD-C7840D856C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F35056DA-78F6-4E1E-9CC6-820BBD76CDF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38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Korotkoff Sounds</a:t>
            </a:r>
          </a:p>
        </p:txBody>
      </p:sp>
      <p:pic>
        <p:nvPicPr>
          <p:cNvPr id="22535" name="Picture 3" descr="KOROT_BK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77" y="1397000"/>
            <a:ext cx="5633665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60844A2-46AF-4DF4-8E05-BE4271D25BCF}"/>
              </a:ext>
            </a:extLst>
          </p:cNvPr>
          <p:cNvGrpSpPr/>
          <p:nvPr/>
        </p:nvGrpSpPr>
        <p:grpSpPr>
          <a:xfrm>
            <a:off x="2871902" y="1978025"/>
            <a:ext cx="3713163" cy="584200"/>
            <a:chOff x="2871902" y="1978025"/>
            <a:chExt cx="3713163" cy="584200"/>
          </a:xfrm>
        </p:grpSpPr>
        <p:cxnSp>
          <p:nvCxnSpPr>
            <p:cNvPr id="8" name="Straight Arrow Connector 7"/>
            <p:cNvCxnSpPr/>
            <p:nvPr/>
          </p:nvCxnSpPr>
          <p:spPr bwMode="auto">
            <a:xfrm rot="10800000" flipV="1">
              <a:off x="2871902" y="2133600"/>
              <a:ext cx="1260475" cy="476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 bwMode="auto">
            <a:xfrm>
              <a:off x="4145077" y="1978025"/>
              <a:ext cx="2439988" cy="5842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+mj-lt"/>
                </a:rPr>
                <a:t>Phase 1 </a:t>
              </a:r>
              <a:r>
                <a:rPr lang="en-US" sz="1600" dirty="0">
                  <a:solidFill>
                    <a:srgbClr val="000000"/>
                  </a:solidFill>
                  <a:latin typeface="+mj-lt"/>
                </a:rPr>
                <a:t>begins Systolic </a:t>
              </a:r>
            </a:p>
            <a:p>
              <a:pPr>
                <a:defRPr/>
              </a:pPr>
              <a:r>
                <a:rPr lang="en-US" sz="1600" dirty="0">
                  <a:solidFill>
                    <a:srgbClr val="000000"/>
                  </a:solidFill>
                  <a:latin typeface="+mj-lt"/>
                </a:rPr>
                <a:t>Clear, tapping sounds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FE896E8-43EE-4251-845A-EC8D4E24D138}"/>
              </a:ext>
            </a:extLst>
          </p:cNvPr>
          <p:cNvGrpSpPr/>
          <p:nvPr/>
        </p:nvGrpSpPr>
        <p:grpSpPr>
          <a:xfrm>
            <a:off x="2871902" y="2820988"/>
            <a:ext cx="5573713" cy="831850"/>
            <a:chOff x="2871902" y="2820988"/>
            <a:chExt cx="5573713" cy="831850"/>
          </a:xfrm>
        </p:grpSpPr>
        <p:sp>
          <p:nvSpPr>
            <p:cNvPr id="15" name="TextBox 14"/>
            <p:cNvSpPr txBox="1"/>
            <p:nvPr/>
          </p:nvSpPr>
          <p:spPr bwMode="auto">
            <a:xfrm>
              <a:off x="4137140" y="2820988"/>
              <a:ext cx="4308475" cy="8318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+mj-lt"/>
                </a:rPr>
                <a:t>Phase 2 </a:t>
              </a:r>
              <a:r>
                <a:rPr lang="en-US" sz="1600" dirty="0">
                  <a:solidFill>
                    <a:srgbClr val="000000"/>
                  </a:solidFill>
                  <a:latin typeface="+mj-lt"/>
                </a:rPr>
                <a:t>begins </a:t>
              </a:r>
            </a:p>
            <a:p>
              <a:pPr>
                <a:defRPr/>
              </a:pPr>
              <a:r>
                <a:rPr lang="en-US" sz="1600" dirty="0">
                  <a:solidFill>
                    <a:srgbClr val="000000"/>
                  </a:solidFill>
                  <a:latin typeface="+mj-lt"/>
                </a:rPr>
                <a:t>Sounds change to murmur, </a:t>
              </a:r>
            </a:p>
            <a:p>
              <a:pPr>
                <a:defRPr/>
              </a:pPr>
              <a:r>
                <a:rPr lang="en-US" sz="1600" dirty="0">
                  <a:solidFill>
                    <a:srgbClr val="000000"/>
                  </a:solidFill>
                  <a:latin typeface="+mj-lt"/>
                </a:rPr>
                <a:t>take on a “swishing” quality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 bwMode="auto">
            <a:xfrm rot="10800000" flipV="1">
              <a:off x="2871902" y="2981325"/>
              <a:ext cx="1260475" cy="476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22E4FDA-53B1-49FC-A8C5-CF46A4B91E9C}"/>
              </a:ext>
            </a:extLst>
          </p:cNvPr>
          <p:cNvGrpSpPr/>
          <p:nvPr/>
        </p:nvGrpSpPr>
        <p:grpSpPr>
          <a:xfrm>
            <a:off x="2862377" y="3673475"/>
            <a:ext cx="5103813" cy="585788"/>
            <a:chOff x="2862377" y="3673475"/>
            <a:chExt cx="5103813" cy="585788"/>
          </a:xfrm>
        </p:grpSpPr>
        <p:sp>
          <p:nvSpPr>
            <p:cNvPr id="16" name="TextBox 15"/>
            <p:cNvSpPr txBox="1"/>
            <p:nvPr/>
          </p:nvSpPr>
          <p:spPr bwMode="auto">
            <a:xfrm>
              <a:off x="4124440" y="3673475"/>
              <a:ext cx="3841750" cy="5857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+mj-lt"/>
                </a:rPr>
                <a:t>Phase 3 </a:t>
              </a:r>
              <a:r>
                <a:rPr lang="en-US" sz="1600" dirty="0">
                  <a:solidFill>
                    <a:srgbClr val="000000"/>
                  </a:solidFill>
                  <a:latin typeface="+mj-lt"/>
                </a:rPr>
                <a:t>begins </a:t>
              </a:r>
            </a:p>
            <a:p>
              <a:pPr>
                <a:defRPr/>
              </a:pPr>
              <a:r>
                <a:rPr lang="en-US" sz="1600" dirty="0">
                  <a:solidFill>
                    <a:srgbClr val="000000"/>
                  </a:solidFill>
                  <a:latin typeface="+mj-lt"/>
                </a:rPr>
                <a:t>Sounds develop a loud, knocking quality</a:t>
              </a:r>
            </a:p>
          </p:txBody>
        </p:sp>
        <p:cxnSp>
          <p:nvCxnSpPr>
            <p:cNvPr id="39" name="Straight Arrow Connector 38"/>
            <p:cNvCxnSpPr/>
            <p:nvPr/>
          </p:nvCxnSpPr>
          <p:spPr bwMode="auto">
            <a:xfrm rot="10800000" flipV="1">
              <a:off x="2862377" y="3819525"/>
              <a:ext cx="1260475" cy="476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F176031-54BE-4F75-A16F-DAC65D30078D}"/>
              </a:ext>
            </a:extLst>
          </p:cNvPr>
          <p:cNvGrpSpPr/>
          <p:nvPr/>
        </p:nvGrpSpPr>
        <p:grpSpPr>
          <a:xfrm>
            <a:off x="2871902" y="5214938"/>
            <a:ext cx="3709988" cy="584200"/>
            <a:chOff x="2871902" y="5214938"/>
            <a:chExt cx="3709988" cy="584200"/>
          </a:xfrm>
        </p:grpSpPr>
        <p:sp>
          <p:nvSpPr>
            <p:cNvPr id="18" name="TextBox 17"/>
            <p:cNvSpPr txBox="1"/>
            <p:nvPr/>
          </p:nvSpPr>
          <p:spPr bwMode="auto">
            <a:xfrm>
              <a:off x="4132377" y="5214938"/>
              <a:ext cx="2449513" cy="5842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+mj-lt"/>
                </a:rPr>
                <a:t>Phase 5 </a:t>
              </a:r>
              <a:r>
                <a:rPr lang="en-US" sz="1600" dirty="0">
                  <a:solidFill>
                    <a:srgbClr val="000000"/>
                  </a:solidFill>
                  <a:latin typeface="+mj-lt"/>
                </a:rPr>
                <a:t>begins Diastolic</a:t>
              </a:r>
            </a:p>
            <a:p>
              <a:pPr>
                <a:defRPr/>
              </a:pPr>
              <a:r>
                <a:rPr lang="en-US" sz="1600" dirty="0">
                  <a:solidFill>
                    <a:srgbClr val="000000"/>
                  </a:solidFill>
                  <a:latin typeface="+mj-lt"/>
                </a:rPr>
                <a:t>The sounds cease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 bwMode="auto">
            <a:xfrm rot="10800000" flipV="1">
              <a:off x="2871902" y="5372100"/>
              <a:ext cx="1260475" cy="317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7101DD4-906A-465F-9975-B5A469C611FE}"/>
              </a:ext>
            </a:extLst>
          </p:cNvPr>
          <p:cNvGrpSpPr/>
          <p:nvPr/>
        </p:nvGrpSpPr>
        <p:grpSpPr>
          <a:xfrm>
            <a:off x="2871902" y="4443413"/>
            <a:ext cx="5040313" cy="585787"/>
            <a:chOff x="2871902" y="4443413"/>
            <a:chExt cx="5040313" cy="585787"/>
          </a:xfrm>
        </p:grpSpPr>
        <p:sp>
          <p:nvSpPr>
            <p:cNvPr id="17" name="TextBox 16"/>
            <p:cNvSpPr txBox="1"/>
            <p:nvPr/>
          </p:nvSpPr>
          <p:spPr bwMode="auto">
            <a:xfrm>
              <a:off x="4116502" y="4443413"/>
              <a:ext cx="3795713" cy="5857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+mj-lt"/>
                </a:rPr>
                <a:t>Phase 4 </a:t>
              </a:r>
              <a:r>
                <a:rPr lang="en-US" sz="1600" dirty="0">
                  <a:solidFill>
                    <a:srgbClr val="000000"/>
                  </a:solidFill>
                  <a:latin typeface="+mj-lt"/>
                </a:rPr>
                <a:t>begins Sounds</a:t>
              </a:r>
            </a:p>
            <a:p>
              <a:pPr>
                <a:defRPr/>
              </a:pPr>
              <a:r>
                <a:rPr lang="en-US" sz="1600" dirty="0">
                  <a:solidFill>
                    <a:srgbClr val="000000"/>
                  </a:solidFill>
                  <a:latin typeface="+mj-lt"/>
                </a:rPr>
                <a:t>Become muffled, faint “swishing” quality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 bwMode="auto">
            <a:xfrm rot="10800000" flipV="1">
              <a:off x="2871902" y="4591050"/>
              <a:ext cx="1260475" cy="317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2534" name="TextBox 4"/>
          <p:cNvSpPr txBox="1">
            <a:spLocks noChangeArrowheads="1"/>
          </p:cNvSpPr>
          <p:nvPr/>
        </p:nvSpPr>
        <p:spPr bwMode="auto">
          <a:xfrm>
            <a:off x="7156449" y="1748135"/>
            <a:ext cx="18605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har char="•"/>
              <a:defRPr sz="3200" b="1">
                <a:solidFill>
                  <a:srgbClr val="003366"/>
                </a:solidFill>
                <a:latin typeface="Arial" pitchFamily="34" charset="0"/>
              </a:defRPr>
            </a:lvl1pPr>
            <a:lvl2pPr marL="742950" indent="-285750" eaLnBrk="0" hangingPunct="0"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Arial" pitchFamily="34" charset="0"/>
              </a:defRPr>
            </a:lvl2pPr>
            <a:lvl3pPr marL="1143000" indent="-228600" eaLnBrk="0" hangingPunct="0"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Arial" pitchFamily="34" charset="0"/>
              </a:defRPr>
            </a:lvl3pPr>
            <a:lvl4pPr marL="1600200" indent="-228600" eaLnBrk="0" hangingPunct="0">
              <a:buFont typeface="Wingdings" pitchFamily="2" charset="2"/>
              <a:buChar char="Ø"/>
              <a:defRPr sz="2000">
                <a:solidFill>
                  <a:srgbClr val="003366"/>
                </a:solidFill>
                <a:latin typeface="Arial" pitchFamily="34" charset="0"/>
              </a:defRPr>
            </a:lvl4pPr>
            <a:lvl5pPr marL="2057400" indent="-228600" eaLnBrk="0" hangingPunct="0"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200" b="0" dirty="0">
                <a:solidFill>
                  <a:schemeClr val="accent3"/>
                </a:solidFill>
                <a:latin typeface="Trebuchet MS" pitchFamily="34" charset="0"/>
              </a:rPr>
              <a:t>Click to play a video of </a:t>
            </a:r>
            <a:r>
              <a:rPr lang="en-US" altLang="en-US" sz="1200" b="0" dirty="0" err="1">
                <a:solidFill>
                  <a:schemeClr val="accent3"/>
                </a:solidFill>
                <a:latin typeface="Trebuchet MS" pitchFamily="34" charset="0"/>
              </a:rPr>
              <a:t>Korotkoff</a:t>
            </a:r>
            <a:r>
              <a:rPr lang="en-US" altLang="en-US" sz="1200" b="0" dirty="0">
                <a:solidFill>
                  <a:schemeClr val="accent3"/>
                </a:solidFill>
                <a:latin typeface="Trebuchet MS" pitchFamily="34" charset="0"/>
              </a:rPr>
              <a:t> sounds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C9ACC3-4233-4310-9360-B0BF567351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F35056DA-78F6-4E1E-9CC6-820BBD76CDF4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4" name="Korotkoff sounds recorded using Microphone Amplifier MAX9814">
            <a:hlinkClick r:id="" action="ppaction://media"/>
            <a:extLst>
              <a:ext uri="{FF2B5EF4-FFF2-40B4-BE49-F238E27FC236}">
                <a16:creationId xmlns:a16="http://schemas.microsoft.com/office/drawing/2014/main" id="{99ED8848-E39A-45F3-948D-8A8560174C8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37401" y="625477"/>
            <a:ext cx="1879598" cy="105727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519113" y="568325"/>
            <a:ext cx="8051800" cy="582613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Blood Pressure Measurement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519113" y="1779795"/>
            <a:ext cx="8185272" cy="4137286"/>
          </a:xfrm>
        </p:spPr>
        <p:txBody>
          <a:bodyPr/>
          <a:lstStyle/>
          <a:p>
            <a:pPr marL="465138" indent="-465138">
              <a:spcBef>
                <a:spcPts val="1200"/>
              </a:spcBef>
              <a:spcAft>
                <a:spcPts val="0"/>
              </a:spcAft>
              <a:buClrTx/>
              <a:buFontTx/>
              <a:buAutoNum type="arabicPeriod"/>
            </a:pPr>
            <a:r>
              <a:rPr lang="en-US" altLang="en-US" dirty="0"/>
              <a:t>Position cuff on bicep so tubes extend down middle of arm</a:t>
            </a:r>
          </a:p>
          <a:p>
            <a:pPr marL="465138" indent="-465138">
              <a:spcBef>
                <a:spcPts val="1200"/>
              </a:spcBef>
              <a:spcAft>
                <a:spcPts val="0"/>
              </a:spcAft>
              <a:buClrTx/>
              <a:buFontTx/>
              <a:buAutoNum type="arabicPeriod"/>
            </a:pPr>
            <a:r>
              <a:rPr lang="en-US" altLang="en-US" dirty="0"/>
              <a:t>Wrap cuff snugly around bicep</a:t>
            </a:r>
          </a:p>
          <a:p>
            <a:pPr marL="465138" indent="-465138">
              <a:spcBef>
                <a:spcPts val="1200"/>
              </a:spcBef>
              <a:spcAft>
                <a:spcPts val="0"/>
              </a:spcAft>
              <a:buClrTx/>
              <a:buFontTx/>
              <a:buAutoNum type="arabicPeriod"/>
            </a:pPr>
            <a:r>
              <a:rPr lang="en-US" altLang="en-US" dirty="0"/>
              <a:t>Clip manometer to subject’s sleeve or in location to easily see gauge</a:t>
            </a:r>
          </a:p>
          <a:p>
            <a:pPr marL="465138" indent="-465138">
              <a:spcBef>
                <a:spcPts val="1200"/>
              </a:spcBef>
              <a:spcAft>
                <a:spcPts val="0"/>
              </a:spcAft>
              <a:buClrTx/>
              <a:buFontTx/>
              <a:buAutoNum type="arabicPeriod"/>
            </a:pPr>
            <a:r>
              <a:rPr lang="en-US" altLang="en-US" dirty="0"/>
              <a:t>Twist pressure control valve all the way to right</a:t>
            </a:r>
          </a:p>
          <a:p>
            <a:pPr marL="514350" indent="-514350">
              <a:spcBef>
                <a:spcPts val="1200"/>
              </a:spcBef>
              <a:spcAft>
                <a:spcPts val="0"/>
              </a:spcAft>
              <a:buFontTx/>
              <a:buAutoNum type="arabicPeriod"/>
            </a:pPr>
            <a:endParaRPr lang="en-US" altLang="en-US" dirty="0">
              <a:solidFill>
                <a:srgbClr val="002060"/>
              </a:solidFill>
            </a:endParaRPr>
          </a:p>
          <a:p>
            <a:pPr marL="514350" indent="-514350">
              <a:spcBef>
                <a:spcPts val="1200"/>
              </a:spcBef>
              <a:spcAft>
                <a:spcPts val="0"/>
              </a:spcAft>
              <a:buFontTx/>
              <a:buNone/>
            </a:pPr>
            <a:endParaRPr lang="en-US" altLang="en-US" dirty="0">
              <a:solidFill>
                <a:srgbClr val="00206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C97903-3536-45BF-B586-D91568F085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F70991D-65BC-4DF4-94DB-619FF4C06912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9113" y="568325"/>
            <a:ext cx="8051800" cy="582613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Blood Pressure Measurement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519113" y="1828800"/>
            <a:ext cx="8238025" cy="4141787"/>
          </a:xfrm>
        </p:spPr>
        <p:txBody>
          <a:bodyPr/>
          <a:lstStyle/>
          <a:p>
            <a:pPr marL="465138" indent="-465138">
              <a:spcBef>
                <a:spcPts val="1200"/>
              </a:spcBef>
              <a:buClrTx/>
              <a:buFontTx/>
              <a:buAutoNum type="arabicPeriod" startAt="5"/>
            </a:pPr>
            <a:r>
              <a:rPr lang="en-US" altLang="en-US" dirty="0"/>
              <a:t>Put stethoscope earpieces in your ears</a:t>
            </a:r>
          </a:p>
          <a:p>
            <a:pPr marL="465138" indent="-465138">
              <a:spcBef>
                <a:spcPts val="1200"/>
              </a:spcBef>
              <a:buClrTx/>
              <a:buFontTx/>
              <a:buAutoNum type="arabicPeriod" startAt="5"/>
            </a:pPr>
            <a:r>
              <a:rPr lang="en-US" altLang="en-US" dirty="0"/>
              <a:t>Apply stethoscope to brachial artery pulse point</a:t>
            </a:r>
          </a:p>
          <a:p>
            <a:pPr marL="465138" indent="-465138">
              <a:spcBef>
                <a:spcPts val="1200"/>
              </a:spcBef>
              <a:buClrTx/>
              <a:buFontTx/>
              <a:buAutoNum type="arabicPeriod" startAt="5"/>
            </a:pPr>
            <a:r>
              <a:rPr lang="en-US" altLang="en-US" dirty="0"/>
              <a:t>Rapidly inflate bladder to level high enough to squeeze artery shut (Normally 180)</a:t>
            </a:r>
          </a:p>
          <a:p>
            <a:pPr marL="514350" indent="-514350">
              <a:spcBef>
                <a:spcPts val="1200"/>
              </a:spcBef>
              <a:buFontTx/>
              <a:buAutoNum type="arabicPeriod" startAt="5"/>
            </a:pPr>
            <a:endParaRPr lang="en-US" altLang="en-US" dirty="0">
              <a:solidFill>
                <a:schemeClr val="bg2"/>
              </a:solidFill>
            </a:endParaRPr>
          </a:p>
          <a:p>
            <a:pPr marL="514350" indent="-514350">
              <a:spcBef>
                <a:spcPts val="1200"/>
              </a:spcBef>
              <a:buFontTx/>
              <a:buNone/>
            </a:pPr>
            <a:endParaRPr lang="en-US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483678-897C-4B42-8919-68AFAFD096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F70991D-65BC-4DF4-94DB-619FF4C06912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9113" y="568325"/>
            <a:ext cx="8051800" cy="582613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Blood Pressure Measurement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519113" y="1881554"/>
            <a:ext cx="8220441" cy="4089034"/>
          </a:xfrm>
        </p:spPr>
        <p:txBody>
          <a:bodyPr/>
          <a:lstStyle/>
          <a:p>
            <a:pPr marL="465138" indent="-465138" eaLnBrk="1" hangingPunct="1">
              <a:spcBef>
                <a:spcPts val="1200"/>
              </a:spcBef>
              <a:buClr>
                <a:srgbClr val="001935"/>
              </a:buClr>
              <a:buFontTx/>
              <a:buAutoNum type="arabicPeriod" startAt="8"/>
            </a:pPr>
            <a:r>
              <a:rPr lang="en-US" altLang="en-US" dirty="0"/>
              <a:t>Twist pressure control valve slightly to left (pressure should drop at 2 mmHg per second)</a:t>
            </a:r>
          </a:p>
          <a:p>
            <a:pPr marL="465138" indent="-465138" eaLnBrk="1" hangingPunct="1">
              <a:spcBef>
                <a:spcPts val="1200"/>
              </a:spcBef>
              <a:buClr>
                <a:srgbClr val="001935"/>
              </a:buClr>
              <a:buFontTx/>
              <a:buAutoNum type="arabicPeriod" startAt="8"/>
            </a:pPr>
            <a:r>
              <a:rPr lang="en-US" altLang="en-US" dirty="0"/>
              <a:t>Keep eyes on gauge and listen for Korotkoff sounds</a:t>
            </a:r>
          </a:p>
          <a:p>
            <a:pPr marL="514350" indent="-514350" eaLnBrk="1" hangingPunct="1">
              <a:spcBef>
                <a:spcPts val="12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en-US" altLang="en-US" dirty="0"/>
          </a:p>
          <a:p>
            <a:pPr marL="514350" indent="-514350">
              <a:spcBef>
                <a:spcPts val="1200"/>
              </a:spcBef>
              <a:buFontTx/>
              <a:buNone/>
            </a:pPr>
            <a:endParaRPr lang="en-US" altLang="en-US" dirty="0"/>
          </a:p>
          <a:p>
            <a:pPr marL="514350" indent="-514350">
              <a:spcBef>
                <a:spcPts val="1200"/>
              </a:spcBef>
              <a:buFontTx/>
              <a:buNone/>
            </a:pPr>
            <a:endParaRPr lang="en-US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D92891-C8DE-4A24-A226-446B6C07E0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F70991D-65BC-4DF4-94DB-619FF4C06912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Blood Pressure Values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113" y="1881554"/>
            <a:ext cx="8202856" cy="3222259"/>
          </a:xfrm>
        </p:spPr>
        <p:txBody>
          <a:bodyPr>
            <a:normAutofit fontScale="92500" lnSpcReduction="10000"/>
          </a:bodyPr>
          <a:lstStyle/>
          <a:p>
            <a:pPr marL="114300" lvl="1" indent="0" algn="ctr">
              <a:spcBef>
                <a:spcPts val="1200"/>
              </a:spcBef>
              <a:buNone/>
              <a:defRPr/>
            </a:pPr>
            <a:r>
              <a:rPr lang="en-US" sz="3200" kern="1200" dirty="0"/>
              <a:t>Systolic: 120-140 mm/Hg</a:t>
            </a:r>
          </a:p>
          <a:p>
            <a:pPr marL="114300" lvl="1" indent="0" algn="ctr">
              <a:spcBef>
                <a:spcPts val="1200"/>
              </a:spcBef>
              <a:buNone/>
              <a:defRPr/>
            </a:pPr>
            <a:r>
              <a:rPr lang="en-US" sz="3200" kern="1200" dirty="0"/>
              <a:t>Diastolic: 70-90 mm/Hg</a:t>
            </a:r>
          </a:p>
          <a:p>
            <a:pPr marL="520700" lvl="1" indent="-406400" algn="ctr">
              <a:spcBef>
                <a:spcPts val="1200"/>
              </a:spcBef>
              <a:buFont typeface="Arial" pitchFamily="34" charset="0"/>
              <a:buChar char="•"/>
              <a:defRPr/>
            </a:pPr>
            <a:endParaRPr lang="en-US" sz="3200" kern="1200" dirty="0"/>
          </a:p>
          <a:p>
            <a:pPr marL="520700" lvl="1" indent="-406400" algn="ctr">
              <a:spcBef>
                <a:spcPts val="1200"/>
              </a:spcBef>
              <a:buFont typeface="Wingdings" pitchFamily="2" charset="2"/>
              <a:buNone/>
              <a:defRPr/>
            </a:pPr>
            <a:r>
              <a:rPr lang="en-US" sz="3200" kern="1200" dirty="0"/>
              <a:t>Some people can have significantly different blood pressures</a:t>
            </a:r>
          </a:p>
          <a:p>
            <a:pPr marL="466725" indent="-466725" algn="ctr" eaLnBrk="1" hangingPunct="1">
              <a:spcBef>
                <a:spcPts val="1200"/>
              </a:spcBef>
              <a:buClr>
                <a:schemeClr val="bg2"/>
              </a:buClr>
              <a:buSzPct val="75000"/>
              <a:buFont typeface="Wingdings" pitchFamily="2" charset="2"/>
              <a:buNone/>
              <a:defRPr/>
            </a:pPr>
            <a:endParaRPr lang="en-US" dirty="0"/>
          </a:p>
          <a:p>
            <a:pPr marL="514350" indent="-514350" algn="ctr">
              <a:spcBef>
                <a:spcPts val="1200"/>
              </a:spcBef>
              <a:buFontTx/>
              <a:buNone/>
              <a:defRPr/>
            </a:pPr>
            <a:endParaRPr lang="en-US" dirty="0"/>
          </a:p>
          <a:p>
            <a:pPr algn="ctr">
              <a:spcBef>
                <a:spcPts val="1200"/>
              </a:spcBef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1120B-2132-4DAD-B175-BF6A0C3F3D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F70991D-65BC-4DF4-94DB-619FF4C06912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600075" y="2113613"/>
            <a:ext cx="8053388" cy="1640278"/>
          </a:xfrm>
        </p:spPr>
        <p:txBody>
          <a:bodyPr/>
          <a:lstStyle/>
          <a:p>
            <a:r>
              <a:rPr lang="en-US" altLang="en-US" dirty="0"/>
              <a:t>Proper Procedures of Blood Pressure Measurement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DA2097-6273-4CF5-A6C8-6BDDA80460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F70991D-65BC-4DF4-94DB-619FF4C06912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0" y="2547938"/>
            <a:ext cx="9144000" cy="582612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Participant’s Initial Practice at Measuring Blood Pressure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FB6A3B-7B75-421C-BFBB-A590343B08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F70991D-65BC-4DF4-94DB-619FF4C06912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519113" y="596900"/>
            <a:ext cx="8051800" cy="582613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Measuring Body Temperature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83850" y="1603948"/>
            <a:ext cx="8225436" cy="3429870"/>
          </a:xfrm>
        </p:spPr>
        <p:txBody>
          <a:bodyPr>
            <a:noAutofit/>
          </a:bodyPr>
          <a:lstStyle/>
          <a:p>
            <a:pPr marL="571500" lvl="1" indent="-285750">
              <a:spcBef>
                <a:spcPts val="1200"/>
              </a:spcBef>
            </a:pPr>
            <a:r>
              <a:rPr lang="en-US" altLang="en-US" sz="2600" dirty="0"/>
              <a:t>Oral thermometer recommended</a:t>
            </a:r>
          </a:p>
          <a:p>
            <a:pPr marL="571500" lvl="1" indent="-285750">
              <a:spcBef>
                <a:spcPts val="1200"/>
              </a:spcBef>
            </a:pPr>
            <a:r>
              <a:rPr lang="en-US" altLang="en-US" sz="2600" dirty="0"/>
              <a:t>Always use protective disposable mouthpiece</a:t>
            </a:r>
          </a:p>
          <a:p>
            <a:pPr marL="571500" lvl="1" indent="-285750">
              <a:spcBef>
                <a:spcPts val="1200"/>
              </a:spcBef>
            </a:pPr>
            <a:r>
              <a:rPr lang="en-US" altLang="en-US" sz="2600" dirty="0"/>
              <a:t>Position thermometer under subject’s tongue</a:t>
            </a:r>
          </a:p>
          <a:p>
            <a:pPr marL="571500" lvl="1" indent="-285750">
              <a:spcBef>
                <a:spcPts val="1200"/>
              </a:spcBef>
            </a:pPr>
            <a:r>
              <a:rPr lang="en-US" altLang="en-US" sz="2600" dirty="0"/>
              <a:t>Have subject refrain from talking when measuring temperature</a:t>
            </a:r>
          </a:p>
          <a:p>
            <a:pPr marL="571500" lvl="1" indent="-285750">
              <a:spcBef>
                <a:spcPts val="1200"/>
              </a:spcBef>
            </a:pPr>
            <a:r>
              <a:rPr lang="en-US" altLang="en-US" sz="2600" dirty="0"/>
              <a:t>Refrain from letting subject drink hot or cold fluids immediately prior to measuring temperature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5B6843-66E8-4D63-B394-A90A11F1A9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F70991D-65BC-4DF4-94DB-619FF4C06912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641350" y="712788"/>
            <a:ext cx="8051800" cy="582612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Measuring Pulse Rate</a:t>
            </a:r>
          </a:p>
        </p:txBody>
      </p:sp>
      <p:pic>
        <p:nvPicPr>
          <p:cNvPr id="4" name="Picture 6" descr="IMG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1894623"/>
            <a:ext cx="4891087" cy="3668712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FC70A0-FD8F-408A-9867-9074F41E8D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F70991D-65BC-4DF4-94DB-619FF4C06912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/>
              <a:t>Measuring Blood Pressure</a:t>
            </a:r>
          </a:p>
        </p:txBody>
      </p:sp>
      <p:pic>
        <p:nvPicPr>
          <p:cNvPr id="32772" name="Picture 4" descr="100_01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1808044"/>
            <a:ext cx="5086350" cy="381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F40830-F305-4F31-8B62-5375E4D04A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F70991D-65BC-4DF4-94DB-619FF4C06912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762000"/>
          </a:xfrm>
        </p:spPr>
        <p:txBody>
          <a:bodyPr/>
          <a:lstStyle/>
          <a:p>
            <a:r>
              <a:rPr lang="en-US" altLang="en-US"/>
              <a:t>Vital Signs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944090" y="3946236"/>
            <a:ext cx="3255821" cy="2477872"/>
            <a:chOff x="2944090" y="3946236"/>
            <a:chExt cx="3255821" cy="2477872"/>
          </a:xfrm>
        </p:grpSpPr>
        <p:pic>
          <p:nvPicPr>
            <p:cNvPr id="9" name="Picture 5" descr="C:\Users\Pam.Mccaskill\AppData\Local\Microsoft\Windows\Temporary Internet Files\Content.IE5\MZV7RO0R\Clinical_thermometer_38.7[1]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090" y="3946236"/>
              <a:ext cx="3255821" cy="2016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Content Placeholder 4"/>
            <p:cNvSpPr txBox="1">
              <a:spLocks/>
            </p:cNvSpPr>
            <p:nvPr/>
          </p:nvSpPr>
          <p:spPr bwMode="auto">
            <a:xfrm>
              <a:off x="3137610" y="5962293"/>
              <a:ext cx="2868780" cy="461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90513" indent="-290513" algn="l" rtl="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600" b="0">
                  <a:solidFill>
                    <a:srgbClr val="003366"/>
                  </a:solidFill>
                  <a:latin typeface="+mj-lt"/>
                  <a:ea typeface="+mn-ea"/>
                  <a:cs typeface="+mn-cs"/>
                </a:defRPr>
              </a:lvl1pPr>
              <a:lvl2pPr marL="287338" indent="-173038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  <a:defRPr sz="2400" b="0">
                  <a:solidFill>
                    <a:srgbClr val="003366"/>
                  </a:solidFill>
                  <a:latin typeface="+mj-lt"/>
                </a:defRPr>
              </a:lvl2pPr>
              <a:lvl3pPr marL="627063" indent="-173038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400" b="0">
                  <a:solidFill>
                    <a:srgbClr val="003366"/>
                  </a:solidFill>
                  <a:latin typeface="+mj-lt"/>
                </a:defRPr>
              </a:lvl3pPr>
              <a:lvl4pPr marL="1031875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Ø"/>
                <a:defRPr sz="2000" b="0">
                  <a:solidFill>
                    <a:srgbClr val="003366"/>
                  </a:solidFill>
                  <a:latin typeface="+mj-lt"/>
                </a:defRPr>
              </a:lvl4pPr>
              <a:lvl5pPr marL="1377950" indent="-230188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 b="0">
                  <a:solidFill>
                    <a:srgbClr val="003366"/>
                  </a:solidFill>
                  <a:latin typeface="+mj-lt"/>
                </a:defRPr>
              </a:lvl5pPr>
              <a:lvl6pPr marL="18351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6pPr>
              <a:lvl7pPr marL="22923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7pPr>
              <a:lvl8pPr marL="27495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8pPr>
              <a:lvl9pPr marL="32067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9pPr>
            </a:lstStyle>
            <a:p>
              <a:pPr marL="0" indent="0" algn="ctr">
                <a:spcBef>
                  <a:spcPts val="1200"/>
                </a:spcBef>
                <a:buNone/>
                <a:defRPr/>
              </a:pPr>
              <a:r>
                <a:rPr lang="en-US" dirty="0">
                  <a:solidFill>
                    <a:schemeClr val="accent3"/>
                  </a:solidFill>
                </a:rPr>
                <a:t>Temperature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83379" y="1391409"/>
            <a:ext cx="3255821" cy="2508474"/>
            <a:chOff x="5583379" y="1391409"/>
            <a:chExt cx="3255821" cy="2508474"/>
          </a:xfrm>
        </p:grpSpPr>
        <p:sp>
          <p:nvSpPr>
            <p:cNvPr id="12" name="Content Placeholder 4"/>
            <p:cNvSpPr txBox="1">
              <a:spLocks/>
            </p:cNvSpPr>
            <p:nvPr/>
          </p:nvSpPr>
          <p:spPr bwMode="auto">
            <a:xfrm>
              <a:off x="5776899" y="3438068"/>
              <a:ext cx="2868780" cy="461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90513" indent="-290513" algn="l" rtl="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600" b="0">
                  <a:solidFill>
                    <a:srgbClr val="003366"/>
                  </a:solidFill>
                  <a:latin typeface="+mj-lt"/>
                  <a:ea typeface="+mn-ea"/>
                  <a:cs typeface="+mn-cs"/>
                </a:defRPr>
              </a:lvl1pPr>
              <a:lvl2pPr marL="287338" indent="-173038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  <a:defRPr sz="2400" b="0">
                  <a:solidFill>
                    <a:srgbClr val="003366"/>
                  </a:solidFill>
                  <a:latin typeface="+mj-lt"/>
                </a:defRPr>
              </a:lvl2pPr>
              <a:lvl3pPr marL="627063" indent="-173038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400" b="0">
                  <a:solidFill>
                    <a:srgbClr val="003366"/>
                  </a:solidFill>
                  <a:latin typeface="+mj-lt"/>
                </a:defRPr>
              </a:lvl3pPr>
              <a:lvl4pPr marL="1031875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Ø"/>
                <a:defRPr sz="2000" b="0">
                  <a:solidFill>
                    <a:srgbClr val="003366"/>
                  </a:solidFill>
                  <a:latin typeface="+mj-lt"/>
                </a:defRPr>
              </a:lvl4pPr>
              <a:lvl5pPr marL="1377950" indent="-230188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 b="0">
                  <a:solidFill>
                    <a:srgbClr val="003366"/>
                  </a:solidFill>
                  <a:latin typeface="+mj-lt"/>
                </a:defRPr>
              </a:lvl5pPr>
              <a:lvl6pPr marL="18351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6pPr>
              <a:lvl7pPr marL="22923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7pPr>
              <a:lvl8pPr marL="27495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8pPr>
              <a:lvl9pPr marL="32067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9pPr>
            </a:lstStyle>
            <a:p>
              <a:pPr marL="0" indent="0" algn="ctr">
                <a:spcBef>
                  <a:spcPts val="1200"/>
                </a:spcBef>
                <a:buNone/>
                <a:defRPr/>
              </a:pPr>
              <a:r>
                <a:rPr lang="en-US" kern="1200" dirty="0">
                  <a:solidFill>
                    <a:schemeClr val="accent3"/>
                  </a:solidFill>
                </a:rPr>
                <a:t>Blood Pressure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2" t="-120" r="7012" b="120"/>
            <a:stretch/>
          </p:blipFill>
          <p:spPr>
            <a:xfrm>
              <a:off x="5583379" y="1391409"/>
              <a:ext cx="3255821" cy="1997003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45211" y="1381882"/>
            <a:ext cx="3255821" cy="2607405"/>
            <a:chOff x="345211" y="1381882"/>
            <a:chExt cx="3255821" cy="2607405"/>
          </a:xfrm>
        </p:grpSpPr>
        <p:sp>
          <p:nvSpPr>
            <p:cNvPr id="11" name="Content Placeholder 4"/>
            <p:cNvSpPr txBox="1">
              <a:spLocks/>
            </p:cNvSpPr>
            <p:nvPr/>
          </p:nvSpPr>
          <p:spPr bwMode="auto">
            <a:xfrm>
              <a:off x="538731" y="3438068"/>
              <a:ext cx="2868780" cy="551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290513" indent="-290513" algn="l" rtl="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600" b="0">
                  <a:solidFill>
                    <a:srgbClr val="003366"/>
                  </a:solidFill>
                  <a:latin typeface="+mj-lt"/>
                  <a:ea typeface="+mn-ea"/>
                  <a:cs typeface="+mn-cs"/>
                </a:defRPr>
              </a:lvl1pPr>
              <a:lvl2pPr marL="287338" indent="-173038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  <a:defRPr sz="2400" b="0">
                  <a:solidFill>
                    <a:srgbClr val="003366"/>
                  </a:solidFill>
                  <a:latin typeface="+mj-lt"/>
                </a:defRPr>
              </a:lvl2pPr>
              <a:lvl3pPr marL="627063" indent="-173038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400" b="0">
                  <a:solidFill>
                    <a:srgbClr val="003366"/>
                  </a:solidFill>
                  <a:latin typeface="+mj-lt"/>
                </a:defRPr>
              </a:lvl3pPr>
              <a:lvl4pPr marL="1031875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Ø"/>
                <a:defRPr sz="2000" b="0">
                  <a:solidFill>
                    <a:srgbClr val="003366"/>
                  </a:solidFill>
                  <a:latin typeface="+mj-lt"/>
                </a:defRPr>
              </a:lvl4pPr>
              <a:lvl5pPr marL="1377950" indent="-230188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 b="0">
                  <a:solidFill>
                    <a:srgbClr val="003366"/>
                  </a:solidFill>
                  <a:latin typeface="+mj-lt"/>
                </a:defRPr>
              </a:lvl5pPr>
              <a:lvl6pPr marL="18351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6pPr>
              <a:lvl7pPr marL="22923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7pPr>
              <a:lvl8pPr marL="27495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8pPr>
              <a:lvl9pPr marL="32067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9pPr>
            </a:lstStyle>
            <a:p>
              <a:pPr marL="0" indent="0" algn="ctr">
                <a:spcBef>
                  <a:spcPts val="1200"/>
                </a:spcBef>
                <a:buNone/>
                <a:defRPr/>
              </a:pPr>
              <a:r>
                <a:rPr lang="en-US" kern="1200" dirty="0">
                  <a:solidFill>
                    <a:schemeClr val="accent3"/>
                  </a:solidFill>
                </a:rPr>
                <a:t>Pulse Rate</a:t>
              </a:r>
            </a:p>
          </p:txBody>
        </p:sp>
        <p:pic>
          <p:nvPicPr>
            <p:cNvPr id="7" name="Picture 2" descr="C:\Users\Pam.Mccaskill\AppData\Local\Microsoft\Windows\Temporary Internet Files\Content.IE5\8X70KAV4\TCM_diagnosis[1]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33" b="10405"/>
            <a:stretch/>
          </p:blipFill>
          <p:spPr bwMode="auto">
            <a:xfrm>
              <a:off x="345211" y="1381882"/>
              <a:ext cx="3255821" cy="2016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89DB7CB-DFD2-4052-9F85-1A29C45CC3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F35056DA-78F6-4E1E-9CC6-820BBD76CDF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797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566382" y="679102"/>
            <a:ext cx="8011236" cy="722978"/>
          </a:xfrm>
        </p:spPr>
        <p:txBody>
          <a:bodyPr>
            <a:normAutofit/>
          </a:bodyPr>
          <a:lstStyle/>
          <a:p>
            <a:r>
              <a:rPr lang="en-US" altLang="en-US"/>
              <a:t>DRE Ranges of Vital Signs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558" y="1530773"/>
            <a:ext cx="8024884" cy="4439093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Pulse Rate:</a:t>
            </a:r>
          </a:p>
          <a:p>
            <a:pPr lvl="2"/>
            <a:r>
              <a:rPr lang="en-US" dirty="0"/>
              <a:t>60 to 90 beats per minute</a:t>
            </a:r>
          </a:p>
          <a:p>
            <a:pPr lvl="1"/>
            <a:r>
              <a:rPr lang="en-US" dirty="0"/>
              <a:t>Blood Pressure: </a:t>
            </a:r>
          </a:p>
          <a:p>
            <a:pPr lvl="2"/>
            <a:r>
              <a:rPr lang="en-US" dirty="0"/>
              <a:t>Systolic – 120 to 140 mmHg </a:t>
            </a:r>
          </a:p>
          <a:p>
            <a:pPr lvl="2"/>
            <a:r>
              <a:rPr lang="en-US" dirty="0"/>
              <a:t>Diastolic – 70 to 90 mmHg</a:t>
            </a:r>
          </a:p>
          <a:p>
            <a:pPr lvl="1"/>
            <a:r>
              <a:rPr lang="en-US" dirty="0"/>
              <a:t>Body Temperature:	 </a:t>
            </a:r>
          </a:p>
          <a:p>
            <a:pPr lvl="2"/>
            <a:r>
              <a:rPr lang="en-US" dirty="0"/>
              <a:t>98.6 degrees Fahrenheit +/- one degree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F0FD8-A920-4ECD-A118-D2245C777F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r>
              <a:rPr lang="en-US"/>
              <a:t>6-</a:t>
            </a:r>
            <a:fld id="{2F70991D-65BC-4DF4-94DB-619FF4C06912}" type="slidenum">
              <a:rPr lang="en-US" smtClean="0"/>
              <a:pPr/>
              <a:t>30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66737" y="526255"/>
            <a:ext cx="8010525" cy="722313"/>
          </a:xfrm>
        </p:spPr>
        <p:txBody>
          <a:bodyPr>
            <a:normAutofit/>
          </a:bodyPr>
          <a:lstStyle/>
          <a:p>
            <a:r>
              <a:rPr lang="en-US" altLang="en-US" dirty="0"/>
              <a:t>Drug Categories and Vital Signs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59558" y="1530773"/>
            <a:ext cx="8024884" cy="4439093"/>
          </a:xfrm>
        </p:spPr>
        <p:txBody>
          <a:bodyPr/>
          <a:lstStyle/>
          <a:p>
            <a:pPr lvl="1"/>
            <a:r>
              <a:rPr lang="en-US" dirty="0"/>
              <a:t>All seven categories of drugs ordinarily will affect pulse rate and blood pressure</a:t>
            </a:r>
          </a:p>
          <a:p>
            <a:pPr lvl="1"/>
            <a:r>
              <a:rPr lang="en-US" dirty="0"/>
              <a:t>Some categories usually will lower pulse and blood pressure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622BD6-6A9C-4502-B783-0003585F4F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r>
              <a:rPr lang="en-US"/>
              <a:t>6-</a:t>
            </a:r>
            <a:fld id="{2F70991D-65BC-4DF4-94DB-619FF4C06912}" type="slidenum">
              <a:rPr lang="en-US" smtClean="0"/>
              <a:pPr/>
              <a:t>31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41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324100"/>
            <a:ext cx="8039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 eaLnBrk="0" hangingPunct="0"/>
            <a:r>
              <a:rPr lang="en-US" altLang="en-US" sz="3600" b="1" kern="0" dirty="0">
                <a:solidFill>
                  <a:schemeClr val="accent3"/>
                </a:solidFill>
                <a:latin typeface="Arial"/>
              </a:rPr>
              <a:t>Which drug categories affect temperature?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9113" y="531530"/>
            <a:ext cx="8051800" cy="1282284"/>
          </a:xfrm>
        </p:spPr>
        <p:txBody>
          <a:bodyPr/>
          <a:lstStyle/>
          <a:p>
            <a:r>
              <a:rPr lang="en-US" altLang="en-US" dirty="0"/>
              <a:t>Drug Categories </a:t>
            </a:r>
            <a:br>
              <a:rPr lang="en-US" altLang="en-US" dirty="0"/>
            </a:br>
            <a:r>
              <a:rPr lang="en-US" altLang="en-US" dirty="0"/>
              <a:t>and Vital Signs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717594-25B4-42BC-8059-1E23EA1A2D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F70991D-65BC-4DF4-94DB-619FF4C06912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519113" y="561510"/>
            <a:ext cx="8051800" cy="1147372"/>
          </a:xfrm>
        </p:spPr>
        <p:txBody>
          <a:bodyPr/>
          <a:lstStyle/>
          <a:p>
            <a:r>
              <a:rPr lang="en-US" altLang="en-US" dirty="0"/>
              <a:t>Drug Categories </a:t>
            </a:r>
            <a:br>
              <a:rPr lang="en-US" altLang="en-US" dirty="0"/>
            </a:br>
            <a:r>
              <a:rPr lang="en-US" altLang="en-US" dirty="0"/>
              <a:t>and Vital Signs</a:t>
            </a:r>
          </a:p>
        </p:txBody>
      </p:sp>
      <p:sp>
        <p:nvSpPr>
          <p:cNvPr id="36868" name="Content Placeholder 3"/>
          <p:cNvSpPr>
            <a:spLocks noGrp="1"/>
          </p:cNvSpPr>
          <p:nvPr>
            <p:ph idx="1"/>
          </p:nvPr>
        </p:nvSpPr>
        <p:spPr>
          <a:xfrm>
            <a:off x="558800" y="2470150"/>
            <a:ext cx="8026400" cy="233045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3600" b="1" dirty="0"/>
              <a:t>Which drug categories affect</a:t>
            </a:r>
            <a:br>
              <a:rPr lang="en-US" altLang="en-US" sz="3600" b="1" dirty="0"/>
            </a:br>
            <a:r>
              <a:rPr lang="en-US" altLang="en-US" sz="3600" b="1" dirty="0"/>
              <a:t>muscle tone?</a:t>
            </a:r>
          </a:p>
          <a:p>
            <a:pPr algn="ctr">
              <a:buFontTx/>
              <a:buNone/>
            </a:pPr>
            <a:endParaRPr lang="en-US" altLang="en-US" sz="36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2A9C9E-5ABC-4EC0-9E75-0AEB4E5247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F70991D-65BC-4DF4-94DB-619FF4C06912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911" y="3137598"/>
            <a:ext cx="8052179" cy="582804"/>
          </a:xfrm>
        </p:spPr>
        <p:txBody>
          <a:bodyPr>
            <a:noAutofit/>
          </a:bodyPr>
          <a:lstStyle/>
          <a:p>
            <a:r>
              <a:rPr lang="en-US" sz="4400" dirty="0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A6CF35-2DAD-4455-893F-38AAF6EE11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F70991D-65BC-4DF4-94DB-619FF4C06912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324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ECA2E6-C3A0-410E-88B1-B28D1EC0C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373" y="829748"/>
            <a:ext cx="4870027" cy="5663127"/>
          </a:xfrm>
          <a:prstGeom prst="rect">
            <a:avLst/>
          </a:prstGeom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484579"/>
            <a:ext cx="9144000" cy="582613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Basic Plan of the Circulatory System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2D5CE6-5035-4AC5-B702-C31A0CC1C5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F70991D-65BC-4DF4-94DB-619FF4C0691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4882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523084" y="422301"/>
            <a:ext cx="8051800" cy="582612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Circulatory System</a:t>
            </a:r>
          </a:p>
        </p:txBody>
      </p:sp>
      <p:sp>
        <p:nvSpPr>
          <p:cNvPr id="24" name="Text Box 21" descr="White marble"/>
          <p:cNvSpPr txBox="1">
            <a:spLocks noChangeArrowheads="1"/>
          </p:cNvSpPr>
          <p:nvPr/>
        </p:nvSpPr>
        <p:spPr bwMode="auto">
          <a:xfrm>
            <a:off x="4273059" y="2561088"/>
            <a:ext cx="6014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3"/>
                </a:solidFill>
                <a:latin typeface="+mj-lt"/>
                <a:cs typeface="+mn-cs"/>
              </a:rPr>
              <a:t>Lungs</a:t>
            </a:r>
          </a:p>
        </p:txBody>
      </p:sp>
      <p:sp>
        <p:nvSpPr>
          <p:cNvPr id="25" name="Text Box 22" descr="White marble"/>
          <p:cNvSpPr txBox="1">
            <a:spLocks noChangeArrowheads="1"/>
          </p:cNvSpPr>
          <p:nvPr/>
        </p:nvSpPr>
        <p:spPr bwMode="auto">
          <a:xfrm>
            <a:off x="4805860" y="4023378"/>
            <a:ext cx="9794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+mj-lt"/>
                <a:cs typeface="+mn-cs"/>
              </a:rPr>
              <a:t>Pulmonary</a:t>
            </a:r>
          </a:p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+mj-lt"/>
                <a:cs typeface="+mn-cs"/>
              </a:rPr>
              <a:t>Vein</a:t>
            </a:r>
          </a:p>
        </p:txBody>
      </p:sp>
      <p:sp>
        <p:nvSpPr>
          <p:cNvPr id="27" name="Text Box 24" descr="White marble"/>
          <p:cNvSpPr txBox="1">
            <a:spLocks noChangeArrowheads="1"/>
          </p:cNvSpPr>
          <p:nvPr/>
        </p:nvSpPr>
        <p:spPr bwMode="auto">
          <a:xfrm>
            <a:off x="3279682" y="4023378"/>
            <a:ext cx="979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cs typeface="+mn-cs"/>
              </a:rPr>
              <a:t>Pulmonary</a:t>
            </a:r>
          </a:p>
          <a:p>
            <a:pPr algn="ctr">
              <a:defRPr/>
            </a:pPr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cs typeface="+mn-cs"/>
              </a:rPr>
              <a:t>Artery</a:t>
            </a:r>
          </a:p>
        </p:txBody>
      </p:sp>
      <p:sp>
        <p:nvSpPr>
          <p:cNvPr id="29" name="AutoShape 26"/>
          <p:cNvSpPr>
            <a:spLocks noChangeArrowheads="1"/>
          </p:cNvSpPr>
          <p:nvPr/>
        </p:nvSpPr>
        <p:spPr bwMode="auto">
          <a:xfrm>
            <a:off x="1373188" y="4649788"/>
            <a:ext cx="517525" cy="228600"/>
          </a:xfrm>
          <a:prstGeom prst="leftArrow">
            <a:avLst>
              <a:gd name="adj1" fmla="val 50000"/>
              <a:gd name="adj2" fmla="val 5659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2060"/>
              </a:solidFill>
              <a:latin typeface="+mj-lt"/>
              <a:cs typeface="+mn-cs"/>
            </a:endParaRPr>
          </a:p>
        </p:txBody>
      </p:sp>
      <p:sp>
        <p:nvSpPr>
          <p:cNvPr id="32" name="AutoShape 29"/>
          <p:cNvSpPr>
            <a:spLocks noChangeArrowheads="1"/>
          </p:cNvSpPr>
          <p:nvPr/>
        </p:nvSpPr>
        <p:spPr bwMode="auto">
          <a:xfrm>
            <a:off x="354013" y="4202113"/>
            <a:ext cx="517525" cy="228600"/>
          </a:xfrm>
          <a:prstGeom prst="leftArrow">
            <a:avLst>
              <a:gd name="adj1" fmla="val 50000"/>
              <a:gd name="adj2" fmla="val 5659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2060"/>
              </a:solidFill>
              <a:latin typeface="+mj-lt"/>
              <a:cs typeface="+mn-cs"/>
            </a:endParaRPr>
          </a:p>
        </p:txBody>
      </p:sp>
      <p:sp>
        <p:nvSpPr>
          <p:cNvPr id="33" name="Text Box 30" descr="White marble"/>
          <p:cNvSpPr txBox="1">
            <a:spLocks noChangeArrowheads="1"/>
          </p:cNvSpPr>
          <p:nvPr/>
        </p:nvSpPr>
        <p:spPr bwMode="auto">
          <a:xfrm>
            <a:off x="4086843" y="2914990"/>
            <a:ext cx="9893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3"/>
                </a:solidFill>
                <a:latin typeface="+mj-lt"/>
                <a:cs typeface="+mn-cs"/>
              </a:rPr>
              <a:t>Pulmonary</a:t>
            </a:r>
          </a:p>
          <a:p>
            <a:pPr algn="ctr">
              <a:defRPr/>
            </a:pPr>
            <a:r>
              <a:rPr lang="en-US" b="1" dirty="0">
                <a:solidFill>
                  <a:schemeClr val="accent3"/>
                </a:solidFill>
                <a:latin typeface="+mj-lt"/>
                <a:cs typeface="+mn-cs"/>
              </a:rPr>
              <a:t>Circulation</a:t>
            </a:r>
          </a:p>
        </p:txBody>
      </p:sp>
      <p:sp>
        <p:nvSpPr>
          <p:cNvPr id="40" name="Text Box 37" descr="White marble"/>
          <p:cNvSpPr txBox="1">
            <a:spLocks noChangeArrowheads="1"/>
          </p:cNvSpPr>
          <p:nvPr/>
        </p:nvSpPr>
        <p:spPr bwMode="auto">
          <a:xfrm>
            <a:off x="5274406" y="2668298"/>
            <a:ext cx="17414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2060"/>
                </a:solidFill>
                <a:latin typeface="+mj-lt"/>
                <a:cs typeface="+mn-cs"/>
              </a:rPr>
              <a:t>Systemic  Circulation</a:t>
            </a:r>
          </a:p>
        </p:txBody>
      </p:sp>
      <p:sp>
        <p:nvSpPr>
          <p:cNvPr id="41" name="Text Box 38" descr="White marble"/>
          <p:cNvSpPr txBox="1">
            <a:spLocks noChangeArrowheads="1"/>
          </p:cNvSpPr>
          <p:nvPr/>
        </p:nvSpPr>
        <p:spPr bwMode="auto">
          <a:xfrm>
            <a:off x="6780213" y="4102352"/>
            <a:ext cx="5334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3"/>
                </a:solidFill>
                <a:latin typeface="+mj-lt"/>
                <a:cs typeface="+mn-cs"/>
              </a:rPr>
              <a:t>Food</a:t>
            </a:r>
          </a:p>
        </p:txBody>
      </p:sp>
      <p:sp>
        <p:nvSpPr>
          <p:cNvPr id="47" name="Text Box 44" descr="White marble"/>
          <p:cNvSpPr txBox="1">
            <a:spLocks noChangeArrowheads="1"/>
          </p:cNvSpPr>
          <p:nvPr/>
        </p:nvSpPr>
        <p:spPr bwMode="auto">
          <a:xfrm>
            <a:off x="6541565" y="4835694"/>
            <a:ext cx="1936987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accent3"/>
                </a:solidFill>
                <a:latin typeface="+mj-lt"/>
                <a:cs typeface="+mn-cs"/>
              </a:rPr>
              <a:t>Feces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accent3"/>
                </a:solidFill>
                <a:latin typeface="+mj-lt"/>
                <a:cs typeface="+mn-cs"/>
              </a:rPr>
              <a:t>(undigested food, shed intestinal cells and bacteria)</a:t>
            </a:r>
          </a:p>
        </p:txBody>
      </p:sp>
      <p:sp>
        <p:nvSpPr>
          <p:cNvPr id="50" name="Line 47"/>
          <p:cNvSpPr>
            <a:spLocks noChangeShapeType="1"/>
          </p:cNvSpPr>
          <p:nvPr/>
        </p:nvSpPr>
        <p:spPr bwMode="auto">
          <a:xfrm>
            <a:off x="8674100" y="3773488"/>
            <a:ext cx="0" cy="2298700"/>
          </a:xfrm>
          <a:prstGeom prst="line">
            <a:avLst/>
          </a:prstGeom>
          <a:noFill/>
          <a:ln w="9525">
            <a:solidFill>
              <a:schemeClr val="bg1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2060"/>
              </a:solidFill>
              <a:latin typeface="+mj-lt"/>
              <a:cs typeface="+mn-cs"/>
            </a:endParaRPr>
          </a:p>
        </p:txBody>
      </p:sp>
      <p:sp>
        <p:nvSpPr>
          <p:cNvPr id="52" name="AutoShape 49"/>
          <p:cNvSpPr>
            <a:spLocks noChangeArrowheads="1"/>
          </p:cNvSpPr>
          <p:nvPr/>
        </p:nvSpPr>
        <p:spPr bwMode="auto">
          <a:xfrm>
            <a:off x="3832848" y="5411171"/>
            <a:ext cx="330200" cy="219075"/>
          </a:xfrm>
          <a:prstGeom prst="leftArrow">
            <a:avLst>
              <a:gd name="adj1" fmla="val 41303"/>
              <a:gd name="adj2" fmla="val 37681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002060"/>
              </a:solidFill>
              <a:latin typeface="+mj-lt"/>
              <a:cs typeface="+mn-cs"/>
            </a:endParaRPr>
          </a:p>
        </p:txBody>
      </p:sp>
      <p:grpSp>
        <p:nvGrpSpPr>
          <p:cNvPr id="20507" name="Group 53"/>
          <p:cNvGrpSpPr>
            <a:grpSpLocks/>
          </p:cNvGrpSpPr>
          <p:nvPr/>
        </p:nvGrpSpPr>
        <p:grpSpPr bwMode="auto">
          <a:xfrm>
            <a:off x="1349375" y="5511800"/>
            <a:ext cx="368300" cy="373063"/>
            <a:chOff x="850" y="3326"/>
            <a:chExt cx="232" cy="235"/>
          </a:xfrm>
        </p:grpSpPr>
        <p:sp>
          <p:nvSpPr>
            <p:cNvPr id="57" name="Rectangle 54"/>
            <p:cNvSpPr>
              <a:spLocks noChangeArrowheads="1"/>
            </p:cNvSpPr>
            <p:nvPr/>
          </p:nvSpPr>
          <p:spPr bwMode="auto">
            <a:xfrm>
              <a:off x="900" y="3483"/>
              <a:ext cx="182" cy="7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2060"/>
                </a:solidFill>
                <a:latin typeface="+mj-lt"/>
                <a:cs typeface="+mn-cs"/>
              </a:endParaRPr>
            </a:p>
          </p:txBody>
        </p:sp>
        <p:sp>
          <p:nvSpPr>
            <p:cNvPr id="58" name="AutoShape 55"/>
            <p:cNvSpPr>
              <a:spLocks noChangeArrowheads="1"/>
            </p:cNvSpPr>
            <p:nvPr/>
          </p:nvSpPr>
          <p:spPr bwMode="auto">
            <a:xfrm rot="5242099" flipV="1">
              <a:off x="808" y="3368"/>
              <a:ext cx="223" cy="139"/>
            </a:xfrm>
            <a:prstGeom prst="leftArrow">
              <a:avLst>
                <a:gd name="adj1" fmla="val 50000"/>
                <a:gd name="adj2" fmla="val 40108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2060"/>
                </a:solidFill>
                <a:latin typeface="+mj-lt"/>
                <a:cs typeface="+mn-cs"/>
              </a:endParaRPr>
            </a:p>
          </p:txBody>
        </p:sp>
      </p:grpSp>
      <p:pic>
        <p:nvPicPr>
          <p:cNvPr id="20515" name="Picture 7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08679" y="1921959"/>
            <a:ext cx="530207" cy="67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6" name="Picture 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48974" y="4738694"/>
            <a:ext cx="865109" cy="67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7" name="TextBox 80"/>
          <p:cNvSpPr txBox="1">
            <a:spLocks noChangeArrowheads="1"/>
          </p:cNvSpPr>
          <p:nvPr/>
        </p:nvSpPr>
        <p:spPr bwMode="auto">
          <a:xfrm>
            <a:off x="4141454" y="5318480"/>
            <a:ext cx="9286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buChar char="•"/>
              <a:defRPr sz="3200" b="1">
                <a:solidFill>
                  <a:srgbClr val="003366"/>
                </a:solidFill>
                <a:latin typeface="Arial" charset="0"/>
              </a:defRPr>
            </a:lvl1pPr>
            <a:lvl2pPr marL="742950" indent="-285750" eaLnBrk="0" hangingPunct="0"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Arial" charset="0"/>
              </a:defRPr>
            </a:lvl2pPr>
            <a:lvl3pPr marL="1143000" indent="-228600" eaLnBrk="0" hangingPunct="0"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Arial" charset="0"/>
              </a:defRPr>
            </a:lvl3pPr>
            <a:lvl4pPr marL="1600200" indent="-228600" eaLnBrk="0" hangingPunct="0">
              <a:buFont typeface="Wingdings" pitchFamily="2" charset="2"/>
              <a:buChar char="Ø"/>
              <a:defRPr sz="2000">
                <a:solidFill>
                  <a:srgbClr val="003366"/>
                </a:solidFill>
                <a:latin typeface="Arial" charset="0"/>
              </a:defRPr>
            </a:lvl4pPr>
            <a:lvl5pPr marL="2057400" indent="-228600" eaLnBrk="0" hangingPunct="0"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200" b="0" dirty="0">
                <a:solidFill>
                  <a:schemeClr val="accent3"/>
                </a:solidFill>
                <a:latin typeface="+mj-lt"/>
              </a:rPr>
              <a:t>Kidneys</a:t>
            </a:r>
          </a:p>
        </p:txBody>
      </p:sp>
      <p:pic>
        <p:nvPicPr>
          <p:cNvPr id="20518" name="Picture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" b="2118"/>
          <a:stretch/>
        </p:blipFill>
        <p:spPr bwMode="auto">
          <a:xfrm>
            <a:off x="1551556" y="4177466"/>
            <a:ext cx="689922" cy="50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9" name="TextBox 82"/>
          <p:cNvSpPr txBox="1">
            <a:spLocks noChangeArrowheads="1"/>
          </p:cNvSpPr>
          <p:nvPr/>
        </p:nvSpPr>
        <p:spPr bwMode="auto">
          <a:xfrm>
            <a:off x="1526737" y="4651172"/>
            <a:ext cx="6826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3"/>
                </a:solidFill>
                <a:latin typeface="+mj-lt"/>
              </a:rPr>
              <a:t>Liver</a:t>
            </a:r>
          </a:p>
        </p:txBody>
      </p:sp>
      <p:pic>
        <p:nvPicPr>
          <p:cNvPr id="20521" name="Picture 8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80" t="-4668" r="-13600" b="-6518"/>
          <a:stretch/>
        </p:blipFill>
        <p:spPr bwMode="auto">
          <a:xfrm>
            <a:off x="7237350" y="4063209"/>
            <a:ext cx="587012" cy="64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2" name="TextBox 86"/>
          <p:cNvSpPr txBox="1">
            <a:spLocks noChangeArrowheads="1"/>
          </p:cNvSpPr>
          <p:nvPr/>
        </p:nvSpPr>
        <p:spPr bwMode="auto">
          <a:xfrm>
            <a:off x="6718241" y="4645839"/>
            <a:ext cx="1518033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buChar char="•"/>
              <a:defRPr sz="3200" b="1">
                <a:solidFill>
                  <a:srgbClr val="003366"/>
                </a:solidFill>
                <a:latin typeface="Arial" charset="0"/>
              </a:defRPr>
            </a:lvl1pPr>
            <a:lvl2pPr marL="742950" indent="-285750" eaLnBrk="0" hangingPunct="0"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Arial" charset="0"/>
              </a:defRPr>
            </a:lvl2pPr>
            <a:lvl3pPr marL="1143000" indent="-228600" eaLnBrk="0" hangingPunct="0"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Arial" charset="0"/>
              </a:defRPr>
            </a:lvl3pPr>
            <a:lvl4pPr marL="1600200" indent="-228600" eaLnBrk="0" hangingPunct="0">
              <a:buFont typeface="Wingdings" pitchFamily="2" charset="2"/>
              <a:buChar char="Ø"/>
              <a:defRPr sz="2000">
                <a:solidFill>
                  <a:srgbClr val="003366"/>
                </a:solidFill>
                <a:latin typeface="Arial" charset="0"/>
              </a:defRPr>
            </a:lvl4pPr>
            <a:lvl5pPr marL="2057400" indent="-228600" eaLnBrk="0" hangingPunct="0"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200" b="0" dirty="0">
                <a:solidFill>
                  <a:schemeClr val="accent3"/>
                </a:solidFill>
                <a:latin typeface="+mj-lt"/>
              </a:rPr>
              <a:t>Digestive Tract</a:t>
            </a:r>
          </a:p>
        </p:txBody>
      </p:sp>
      <p:pic>
        <p:nvPicPr>
          <p:cNvPr id="20524" name="Picture 8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48" t="-4677" r="-10235" b="-3618"/>
          <a:stretch/>
        </p:blipFill>
        <p:spPr bwMode="auto">
          <a:xfrm>
            <a:off x="4109438" y="3327915"/>
            <a:ext cx="1024927" cy="76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Text Box 46" descr="White marble"/>
          <p:cNvSpPr txBox="1">
            <a:spLocks noChangeArrowheads="1"/>
          </p:cNvSpPr>
          <p:nvPr/>
        </p:nvSpPr>
        <p:spPr bwMode="auto">
          <a:xfrm>
            <a:off x="3913093" y="5495462"/>
            <a:ext cx="13966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900" dirty="0">
                <a:solidFill>
                  <a:schemeClr val="accent3"/>
                </a:solidFill>
                <a:latin typeface="+mj-lt"/>
              </a:rPr>
              <a:t>Urine</a:t>
            </a:r>
          </a:p>
          <a:p>
            <a:pPr algn="ctr">
              <a:defRPr/>
            </a:pPr>
            <a:r>
              <a:rPr lang="en-US" sz="900" dirty="0">
                <a:solidFill>
                  <a:schemeClr val="accent3"/>
                </a:solidFill>
                <a:latin typeface="+mj-lt"/>
              </a:rPr>
              <a:t>(waste products)</a:t>
            </a:r>
            <a:endParaRPr lang="en-US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7617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5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7617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15875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31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7617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0" y="31750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47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7617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0" y="47625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0" y="63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126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0" y="63500"/>
            <a:ext cx="91440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1B30D3E-4CE1-43FF-82D7-EDD3DC31AB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F70991D-65BC-4DF4-94DB-619FF4C06912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91" name="Text Box 21" descr="White marble">
            <a:extLst>
              <a:ext uri="{FF2B5EF4-FFF2-40B4-BE49-F238E27FC236}">
                <a16:creationId xmlns:a16="http://schemas.microsoft.com/office/drawing/2014/main" id="{58E63C3F-ADB8-4811-B63E-574A7162D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5961" y="3643446"/>
            <a:ext cx="5857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+mj-lt"/>
                <a:cs typeface="+mn-cs"/>
              </a:rPr>
              <a:t>Aorta</a:t>
            </a:r>
          </a:p>
        </p:txBody>
      </p:sp>
      <p:pic>
        <p:nvPicPr>
          <p:cNvPr id="37" name="Picture 36" descr="A picture containing kitchenware&#10;&#10;Description automatically generated">
            <a:extLst>
              <a:ext uri="{FF2B5EF4-FFF2-40B4-BE49-F238E27FC236}">
                <a16:creationId xmlns:a16="http://schemas.microsoft.com/office/drawing/2014/main" id="{607146E5-5F96-4554-95B7-735F3C96B5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026" y="1011431"/>
            <a:ext cx="843513" cy="356653"/>
          </a:xfrm>
          <a:prstGeom prst="rect">
            <a:avLst/>
          </a:prstGeom>
        </p:spPr>
      </p:pic>
      <p:pic>
        <p:nvPicPr>
          <p:cNvPr id="92" name="Picture 91" descr="A picture containing kitchenware&#10;&#10;Description automatically generated">
            <a:extLst>
              <a:ext uri="{FF2B5EF4-FFF2-40B4-BE49-F238E27FC236}">
                <a16:creationId xmlns:a16="http://schemas.microsoft.com/office/drawing/2014/main" id="{43F4CC54-039E-4337-875F-1AF0A4318F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152026" y="5900646"/>
            <a:ext cx="843513" cy="356653"/>
          </a:xfrm>
          <a:prstGeom prst="rect">
            <a:avLst/>
          </a:prstGeom>
        </p:spPr>
      </p:pic>
      <p:sp>
        <p:nvSpPr>
          <p:cNvPr id="93" name="Text Box 21" descr="White marble">
            <a:extLst>
              <a:ext uri="{FF2B5EF4-FFF2-40B4-BE49-F238E27FC236}">
                <a16:creationId xmlns:a16="http://schemas.microsoft.com/office/drawing/2014/main" id="{73C813D9-7E60-471E-8910-26ECA52E6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0430" y="1406451"/>
            <a:ext cx="1242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3"/>
                </a:solidFill>
                <a:latin typeface="+mj-lt"/>
                <a:cs typeface="+mn-cs"/>
              </a:rPr>
              <a:t>Head and Arms</a:t>
            </a:r>
          </a:p>
        </p:txBody>
      </p:sp>
      <p:sp>
        <p:nvSpPr>
          <p:cNvPr id="94" name="Text Box 21" descr="White marble">
            <a:extLst>
              <a:ext uri="{FF2B5EF4-FFF2-40B4-BE49-F238E27FC236}">
                <a16:creationId xmlns:a16="http://schemas.microsoft.com/office/drawing/2014/main" id="{9F4520E8-6A6F-4E93-ABF4-60ACE2813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6507" y="6234312"/>
            <a:ext cx="12449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3"/>
                </a:solidFill>
                <a:latin typeface="+mj-lt"/>
                <a:cs typeface="+mn-cs"/>
              </a:rPr>
              <a:t>Trunk and Legs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55E4E66-3298-4B92-931C-708B86A28485}"/>
              </a:ext>
            </a:extLst>
          </p:cNvPr>
          <p:cNvGrpSpPr/>
          <p:nvPr/>
        </p:nvGrpSpPr>
        <p:grpSpPr>
          <a:xfrm>
            <a:off x="5602905" y="1322480"/>
            <a:ext cx="715113" cy="893847"/>
            <a:chOff x="5243099" y="1307253"/>
            <a:chExt cx="715113" cy="893847"/>
          </a:xfrm>
        </p:grpSpPr>
        <p:sp>
          <p:nvSpPr>
            <p:cNvPr id="28" name="Text Box 25" descr="White marble"/>
            <p:cNvSpPr txBox="1">
              <a:spLocks noChangeArrowheads="1"/>
            </p:cNvSpPr>
            <p:nvPr/>
          </p:nvSpPr>
          <p:spPr bwMode="auto">
            <a:xfrm>
              <a:off x="5243099" y="1612429"/>
              <a:ext cx="42992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solidFill>
                    <a:srgbClr val="FF0000"/>
                  </a:solidFill>
                  <a:latin typeface="+mj-lt"/>
                  <a:cs typeface="+mn-cs"/>
                </a:rPr>
                <a:t>O</a:t>
              </a:r>
              <a:r>
                <a:rPr lang="en-US" sz="1100" dirty="0">
                  <a:solidFill>
                    <a:srgbClr val="FF0000"/>
                  </a:solidFill>
                  <a:latin typeface="+mj-lt"/>
                  <a:cs typeface="+mn-cs"/>
                </a:rPr>
                <a:t>2</a:t>
              </a:r>
              <a:endParaRPr lang="en-US" sz="1600" dirty="0">
                <a:solidFill>
                  <a:srgbClr val="FF0000"/>
                </a:solidFill>
                <a:latin typeface="+mj-lt"/>
                <a:cs typeface="+mn-cs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2D448A7-CF02-4374-80B2-B3893501ED90}"/>
                </a:ext>
              </a:extLst>
            </p:cNvPr>
            <p:cNvCxnSpPr>
              <a:stCxn id="28" idx="0"/>
            </p:cNvCxnSpPr>
            <p:nvPr/>
          </p:nvCxnSpPr>
          <p:spPr>
            <a:xfrm flipV="1">
              <a:off x="5458062" y="1307253"/>
              <a:ext cx="407645" cy="30517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9D0BA6E0-188C-47AB-9736-928B9D0B38B4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5458062" y="1950983"/>
              <a:ext cx="500150" cy="25011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FA510EC-CD46-4C62-8211-BFEC4F873EC7}"/>
              </a:ext>
            </a:extLst>
          </p:cNvPr>
          <p:cNvGrpSpPr/>
          <p:nvPr/>
        </p:nvGrpSpPr>
        <p:grpSpPr>
          <a:xfrm>
            <a:off x="2674907" y="1356178"/>
            <a:ext cx="789531" cy="721066"/>
            <a:chOff x="3163632" y="1368084"/>
            <a:chExt cx="789531" cy="721066"/>
          </a:xfrm>
        </p:grpSpPr>
        <p:sp>
          <p:nvSpPr>
            <p:cNvPr id="31" name="Text Box 28" descr="White marble"/>
            <p:cNvSpPr txBox="1">
              <a:spLocks noChangeArrowheads="1"/>
            </p:cNvSpPr>
            <p:nvPr/>
          </p:nvSpPr>
          <p:spPr bwMode="auto">
            <a:xfrm>
              <a:off x="3163632" y="1615097"/>
              <a:ext cx="59182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  <a:cs typeface="+mn-cs"/>
                </a:rPr>
                <a:t>CO</a:t>
              </a:r>
              <a:r>
                <a:rPr lang="en-US" sz="11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  <a:cs typeface="+mn-cs"/>
                </a:rPr>
                <a:t>2</a:t>
              </a:r>
              <a:endPara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  <a:cs typeface="+mn-cs"/>
              </a:endParaRP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E976A004-7059-4E74-B71F-9DF44F64C338}"/>
                </a:ext>
              </a:extLst>
            </p:cNvPr>
            <p:cNvCxnSpPr>
              <a:cxnSpLocks/>
              <a:stCxn id="31" idx="0"/>
            </p:cNvCxnSpPr>
            <p:nvPr/>
          </p:nvCxnSpPr>
          <p:spPr>
            <a:xfrm flipV="1">
              <a:off x="3459547" y="1368084"/>
              <a:ext cx="450520" cy="247013"/>
            </a:xfrm>
            <a:prstGeom prst="straightConnector1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92EBF138-AF17-4891-9994-E1094766D076}"/>
                </a:ext>
              </a:extLst>
            </p:cNvPr>
            <p:cNvCxnSpPr>
              <a:cxnSpLocks/>
              <a:stCxn id="31" idx="2"/>
            </p:cNvCxnSpPr>
            <p:nvPr/>
          </p:nvCxnSpPr>
          <p:spPr>
            <a:xfrm>
              <a:off x="3459547" y="1953651"/>
              <a:ext cx="493616" cy="135499"/>
            </a:xfrm>
            <a:prstGeom prst="straightConnector1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Arrow: U-Turn 111">
            <a:extLst>
              <a:ext uri="{FF2B5EF4-FFF2-40B4-BE49-F238E27FC236}">
                <a16:creationId xmlns:a16="http://schemas.microsoft.com/office/drawing/2014/main" id="{38AE7B49-F279-478B-9233-6FC70CD6C41D}"/>
              </a:ext>
            </a:extLst>
          </p:cNvPr>
          <p:cNvSpPr/>
          <p:nvPr/>
        </p:nvSpPr>
        <p:spPr>
          <a:xfrm rot="5400000">
            <a:off x="4266065" y="3025315"/>
            <a:ext cx="1676004" cy="383074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3" name="Text Box 21" descr="White marble">
            <a:extLst>
              <a:ext uri="{FF2B5EF4-FFF2-40B4-BE49-F238E27FC236}">
                <a16:creationId xmlns:a16="http://schemas.microsoft.com/office/drawing/2014/main" id="{AE5F255F-B009-4125-8F4C-A1E548C0E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9417" y="4080477"/>
            <a:ext cx="55976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3"/>
                </a:solidFill>
                <a:latin typeface="+mj-lt"/>
                <a:cs typeface="+mn-cs"/>
              </a:rPr>
              <a:t>Heart</a:t>
            </a:r>
          </a:p>
        </p:txBody>
      </p:sp>
      <p:sp>
        <p:nvSpPr>
          <p:cNvPr id="114" name="Arrow: U-Turn 113">
            <a:extLst>
              <a:ext uri="{FF2B5EF4-FFF2-40B4-BE49-F238E27FC236}">
                <a16:creationId xmlns:a16="http://schemas.microsoft.com/office/drawing/2014/main" id="{E647BE98-76F7-4416-8A65-20B422F0A3DB}"/>
              </a:ext>
            </a:extLst>
          </p:cNvPr>
          <p:cNvSpPr/>
          <p:nvPr/>
        </p:nvSpPr>
        <p:spPr>
          <a:xfrm rot="5400000">
            <a:off x="6685296" y="2914080"/>
            <a:ext cx="330995" cy="2319357"/>
          </a:xfrm>
          <a:prstGeom prst="uturnArrow">
            <a:avLst>
              <a:gd name="adj1" fmla="val 29649"/>
              <a:gd name="adj2" fmla="val 25000"/>
              <a:gd name="adj3" fmla="val 25974"/>
              <a:gd name="adj4" fmla="val 26257"/>
              <a:gd name="adj5" fmla="val 91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5" name="Arrow: Right 94">
            <a:extLst>
              <a:ext uri="{FF2B5EF4-FFF2-40B4-BE49-F238E27FC236}">
                <a16:creationId xmlns:a16="http://schemas.microsoft.com/office/drawing/2014/main" id="{4917D35E-E0B6-4BA1-BE68-A804B41D280C}"/>
              </a:ext>
            </a:extLst>
          </p:cNvPr>
          <p:cNvSpPr/>
          <p:nvPr/>
        </p:nvSpPr>
        <p:spPr>
          <a:xfrm>
            <a:off x="5172752" y="3876110"/>
            <a:ext cx="486247" cy="178744"/>
          </a:xfrm>
          <a:prstGeom prst="rightArrow">
            <a:avLst>
              <a:gd name="adj1" fmla="val 45512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Arrow: U-Turn 117">
            <a:extLst>
              <a:ext uri="{FF2B5EF4-FFF2-40B4-BE49-F238E27FC236}">
                <a16:creationId xmlns:a16="http://schemas.microsoft.com/office/drawing/2014/main" id="{5FA676E9-F8FB-4A82-93F4-42BB454F07CF}"/>
              </a:ext>
            </a:extLst>
          </p:cNvPr>
          <p:cNvSpPr/>
          <p:nvPr/>
        </p:nvSpPr>
        <p:spPr>
          <a:xfrm rot="5400000">
            <a:off x="7392692" y="4298637"/>
            <a:ext cx="1707110" cy="926962"/>
          </a:xfrm>
          <a:prstGeom prst="uturnArrow">
            <a:avLst>
              <a:gd name="adj1" fmla="val 10374"/>
              <a:gd name="adj2" fmla="val 10076"/>
              <a:gd name="adj3" fmla="val 10538"/>
              <a:gd name="adj4" fmla="val 43750"/>
              <a:gd name="adj5" fmla="val 8978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9" name="Arrow: Right 118">
            <a:extLst>
              <a:ext uri="{FF2B5EF4-FFF2-40B4-BE49-F238E27FC236}">
                <a16:creationId xmlns:a16="http://schemas.microsoft.com/office/drawing/2014/main" id="{E198AB4F-25CF-4131-8E7A-677E882D775C}"/>
              </a:ext>
            </a:extLst>
          </p:cNvPr>
          <p:cNvSpPr/>
          <p:nvPr/>
        </p:nvSpPr>
        <p:spPr>
          <a:xfrm rot="10800000">
            <a:off x="5051466" y="5416931"/>
            <a:ext cx="2736347" cy="213327"/>
          </a:xfrm>
          <a:prstGeom prst="rightArrow">
            <a:avLst>
              <a:gd name="adj1" fmla="val 42480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Arrow: U-Turn 119">
            <a:extLst>
              <a:ext uri="{FF2B5EF4-FFF2-40B4-BE49-F238E27FC236}">
                <a16:creationId xmlns:a16="http://schemas.microsoft.com/office/drawing/2014/main" id="{BD28ADC1-CAC8-47D0-8C66-B4AF1A458B92}"/>
              </a:ext>
            </a:extLst>
          </p:cNvPr>
          <p:cNvSpPr/>
          <p:nvPr/>
        </p:nvSpPr>
        <p:spPr>
          <a:xfrm rot="16200000" flipV="1">
            <a:off x="3784053" y="2369551"/>
            <a:ext cx="2889120" cy="383074"/>
          </a:xfrm>
          <a:prstGeom prst="uturnArrow">
            <a:avLst>
              <a:gd name="adj1" fmla="val 22906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1" name="Arrow: Right 120">
            <a:extLst>
              <a:ext uri="{FF2B5EF4-FFF2-40B4-BE49-F238E27FC236}">
                <a16:creationId xmlns:a16="http://schemas.microsoft.com/office/drawing/2014/main" id="{94FBA9B1-2AAB-41A5-8E5D-F75AF0A12CD3}"/>
              </a:ext>
            </a:extLst>
          </p:cNvPr>
          <p:cNvSpPr/>
          <p:nvPr/>
        </p:nvSpPr>
        <p:spPr>
          <a:xfrm rot="10800000">
            <a:off x="1274463" y="5406007"/>
            <a:ext cx="2152874" cy="229404"/>
          </a:xfrm>
          <a:prstGeom prst="rightArrow">
            <a:avLst>
              <a:gd name="adj1" fmla="val 42480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Arrow: U-Turn 121">
            <a:extLst>
              <a:ext uri="{FF2B5EF4-FFF2-40B4-BE49-F238E27FC236}">
                <a16:creationId xmlns:a16="http://schemas.microsoft.com/office/drawing/2014/main" id="{5E790F30-1A5F-4E42-8A2C-6CA6F156A9DE}"/>
              </a:ext>
            </a:extLst>
          </p:cNvPr>
          <p:cNvSpPr/>
          <p:nvPr/>
        </p:nvSpPr>
        <p:spPr>
          <a:xfrm rot="5400000">
            <a:off x="5214687" y="5603695"/>
            <a:ext cx="757384" cy="525169"/>
          </a:xfrm>
          <a:prstGeom prst="uturnArrow">
            <a:avLst>
              <a:gd name="adj1" fmla="val 15997"/>
              <a:gd name="adj2" fmla="val 19196"/>
              <a:gd name="adj3" fmla="val 16543"/>
              <a:gd name="adj4" fmla="val 5219"/>
              <a:gd name="adj5" fmla="val 6971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480" name="Arrow: Bent-Up 20479">
            <a:extLst>
              <a:ext uri="{FF2B5EF4-FFF2-40B4-BE49-F238E27FC236}">
                <a16:creationId xmlns:a16="http://schemas.microsoft.com/office/drawing/2014/main" id="{A255EB34-D8EA-4BF0-A777-213F536FA14A}"/>
              </a:ext>
            </a:extLst>
          </p:cNvPr>
          <p:cNvSpPr/>
          <p:nvPr/>
        </p:nvSpPr>
        <p:spPr>
          <a:xfrm flipH="1">
            <a:off x="3626193" y="5944308"/>
            <a:ext cx="460650" cy="290004"/>
          </a:xfrm>
          <a:prstGeom prst="bentUpArrow">
            <a:avLst>
              <a:gd name="adj1" fmla="val 30463"/>
              <a:gd name="adj2" fmla="val 32621"/>
              <a:gd name="adj3" fmla="val 257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Arrow: Bent-Up 124">
            <a:extLst>
              <a:ext uri="{FF2B5EF4-FFF2-40B4-BE49-F238E27FC236}">
                <a16:creationId xmlns:a16="http://schemas.microsoft.com/office/drawing/2014/main" id="{940346CE-2F14-4266-A333-CD50F683E28A}"/>
              </a:ext>
            </a:extLst>
          </p:cNvPr>
          <p:cNvSpPr/>
          <p:nvPr/>
        </p:nvSpPr>
        <p:spPr>
          <a:xfrm rot="16200000">
            <a:off x="3380252" y="5509731"/>
            <a:ext cx="475603" cy="290004"/>
          </a:xfrm>
          <a:prstGeom prst="bentUpArrow">
            <a:avLst>
              <a:gd name="adj1" fmla="val 30463"/>
              <a:gd name="adj2" fmla="val 32621"/>
              <a:gd name="adj3" fmla="val 257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Arrow: U-Turn 125">
            <a:extLst>
              <a:ext uri="{FF2B5EF4-FFF2-40B4-BE49-F238E27FC236}">
                <a16:creationId xmlns:a16="http://schemas.microsoft.com/office/drawing/2014/main" id="{44E38610-7125-48FA-BF50-372A9833F3C6}"/>
              </a:ext>
            </a:extLst>
          </p:cNvPr>
          <p:cNvSpPr/>
          <p:nvPr/>
        </p:nvSpPr>
        <p:spPr>
          <a:xfrm rot="5400000" flipH="1" flipV="1">
            <a:off x="-169854" y="4279491"/>
            <a:ext cx="1707110" cy="865109"/>
          </a:xfrm>
          <a:prstGeom prst="uturnArrow">
            <a:avLst>
              <a:gd name="adj1" fmla="val 13888"/>
              <a:gd name="adj2" fmla="val 10076"/>
              <a:gd name="adj3" fmla="val 10538"/>
              <a:gd name="adj4" fmla="val 43750"/>
              <a:gd name="adj5" fmla="val 8978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8" name="Arrow: Right 127">
            <a:extLst>
              <a:ext uri="{FF2B5EF4-FFF2-40B4-BE49-F238E27FC236}">
                <a16:creationId xmlns:a16="http://schemas.microsoft.com/office/drawing/2014/main" id="{1DC386AB-A9AB-4C0F-BC62-B2CBD6088F95}"/>
              </a:ext>
            </a:extLst>
          </p:cNvPr>
          <p:cNvSpPr/>
          <p:nvPr/>
        </p:nvSpPr>
        <p:spPr>
          <a:xfrm rot="10800000" flipH="1">
            <a:off x="1130899" y="3833113"/>
            <a:ext cx="2451011" cy="229404"/>
          </a:xfrm>
          <a:prstGeom prst="rightArrow">
            <a:avLst>
              <a:gd name="adj1" fmla="val 42480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Arrow: U-Turn 128">
            <a:extLst>
              <a:ext uri="{FF2B5EF4-FFF2-40B4-BE49-F238E27FC236}">
                <a16:creationId xmlns:a16="http://schemas.microsoft.com/office/drawing/2014/main" id="{DA8C6230-6954-4049-85C9-74C4F56AD5FB}"/>
              </a:ext>
            </a:extLst>
          </p:cNvPr>
          <p:cNvSpPr/>
          <p:nvPr/>
        </p:nvSpPr>
        <p:spPr>
          <a:xfrm rot="16200000" flipH="1">
            <a:off x="2458697" y="2418757"/>
            <a:ext cx="2889120" cy="383074"/>
          </a:xfrm>
          <a:prstGeom prst="uturnArrow">
            <a:avLst>
              <a:gd name="adj1" fmla="val 22906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481" name="Arrow: Bent 20480">
            <a:extLst>
              <a:ext uri="{FF2B5EF4-FFF2-40B4-BE49-F238E27FC236}">
                <a16:creationId xmlns:a16="http://schemas.microsoft.com/office/drawing/2014/main" id="{B11742CF-6ACB-4199-ACD3-D5B22F6359B2}"/>
              </a:ext>
            </a:extLst>
          </p:cNvPr>
          <p:cNvSpPr/>
          <p:nvPr/>
        </p:nvSpPr>
        <p:spPr>
          <a:xfrm>
            <a:off x="3867455" y="2317149"/>
            <a:ext cx="373488" cy="1637745"/>
          </a:xfrm>
          <a:prstGeom prst="ben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2" name="Arrow: Right 131">
            <a:extLst>
              <a:ext uri="{FF2B5EF4-FFF2-40B4-BE49-F238E27FC236}">
                <a16:creationId xmlns:a16="http://schemas.microsoft.com/office/drawing/2014/main" id="{F1FD20B0-82F1-4038-8CA5-1E53646EE374}"/>
              </a:ext>
            </a:extLst>
          </p:cNvPr>
          <p:cNvSpPr/>
          <p:nvPr/>
        </p:nvSpPr>
        <p:spPr>
          <a:xfrm rot="10800000">
            <a:off x="2386037" y="4459139"/>
            <a:ext cx="4524679" cy="229404"/>
          </a:xfrm>
          <a:prstGeom prst="rightArrow">
            <a:avLst>
              <a:gd name="adj1" fmla="val 42480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Arrow: Bent-Up 132">
            <a:extLst>
              <a:ext uri="{FF2B5EF4-FFF2-40B4-BE49-F238E27FC236}">
                <a16:creationId xmlns:a16="http://schemas.microsoft.com/office/drawing/2014/main" id="{370DE3EE-4108-435A-8D68-52C8CA39F600}"/>
              </a:ext>
            </a:extLst>
          </p:cNvPr>
          <p:cNvSpPr/>
          <p:nvPr/>
        </p:nvSpPr>
        <p:spPr>
          <a:xfrm flipH="1">
            <a:off x="1036724" y="4102352"/>
            <a:ext cx="460650" cy="548640"/>
          </a:xfrm>
          <a:prstGeom prst="bentUpArrow">
            <a:avLst>
              <a:gd name="adj1" fmla="val 23110"/>
              <a:gd name="adj2" fmla="val 32621"/>
              <a:gd name="adj3" fmla="val 257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3562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9113" y="499570"/>
            <a:ext cx="8051800" cy="582613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The Heart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7613A3-5D45-49AB-9614-28FA6EF84A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2F70991D-65BC-4DF4-94DB-619FF4C0691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6272746-7280-4BCF-88FA-FD9975C36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437" y="1012103"/>
            <a:ext cx="6019125" cy="6019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0986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837A33-0084-4E24-9BD6-FAF9E8316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F35056DA-78F6-4E1E-9CC6-820BBD76CDF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896938" y="1784350"/>
            <a:ext cx="8247062" cy="4451350"/>
          </a:xfrm>
        </p:spPr>
        <p:txBody>
          <a:bodyPr/>
          <a:lstStyle/>
          <a:p>
            <a:pPr marL="285750" indent="-285750" eaLnBrk="1" hangingPunct="1">
              <a:spcBef>
                <a:spcPts val="1200"/>
              </a:spcBef>
              <a:buClrTx/>
              <a:buFont typeface="Arial" pitchFamily="34" charset="0"/>
              <a:buChar char="•"/>
              <a:defRPr/>
            </a:pPr>
            <a:r>
              <a:rPr lang="en-US" b="1" dirty="0"/>
              <a:t>Pulse</a:t>
            </a:r>
            <a:r>
              <a:rPr lang="en-US" dirty="0"/>
              <a:t> – </a:t>
            </a:r>
            <a:r>
              <a:rPr lang="en-US" b="0" dirty="0"/>
              <a:t>Rhythmic dilation and relaxation of an artery that results from the beating of the heart</a:t>
            </a:r>
            <a:endParaRPr lang="en-US" dirty="0"/>
          </a:p>
          <a:p>
            <a:pPr marL="285750" indent="-285750" eaLnBrk="1" hangingPunct="1">
              <a:spcBef>
                <a:spcPts val="1200"/>
              </a:spcBef>
              <a:buClrTx/>
              <a:buFont typeface="Arial" pitchFamily="34" charset="0"/>
              <a:buChar char="•"/>
              <a:defRPr/>
            </a:pPr>
            <a:r>
              <a:rPr lang="en-US" b="1" dirty="0"/>
              <a:t>Pulse Rate </a:t>
            </a:r>
            <a:r>
              <a:rPr lang="en-US" dirty="0"/>
              <a:t>– </a:t>
            </a:r>
            <a:r>
              <a:rPr lang="en-US" b="0" dirty="0"/>
              <a:t>Number of pulsations in an artery per minute</a:t>
            </a:r>
          </a:p>
          <a:p>
            <a:pPr marL="285750" indent="-285750" eaLnBrk="1" hangingPunct="1">
              <a:spcBef>
                <a:spcPts val="1200"/>
              </a:spcBef>
              <a:buClrTx/>
              <a:buFont typeface="Arial" pitchFamily="34" charset="0"/>
              <a:buChar char="•"/>
              <a:defRPr/>
            </a:pPr>
            <a:r>
              <a:rPr lang="en-US" b="1" dirty="0"/>
              <a:t>Artery</a:t>
            </a:r>
            <a:r>
              <a:rPr lang="en-US" dirty="0"/>
              <a:t> – </a:t>
            </a:r>
            <a:r>
              <a:rPr lang="en-US" b="0" dirty="0"/>
              <a:t>A strong, elastic blood vessel that carries blood from heart to body tissues</a:t>
            </a:r>
          </a:p>
          <a:p>
            <a:pPr marL="285750" indent="-285750" eaLnBrk="1" hangingPunct="1">
              <a:spcBef>
                <a:spcPts val="1200"/>
              </a:spcBef>
              <a:buClrTx/>
              <a:buFont typeface="Arial" pitchFamily="34" charset="0"/>
              <a:buChar char="•"/>
              <a:defRPr/>
            </a:pPr>
            <a:r>
              <a:rPr lang="en-US" b="1" dirty="0"/>
              <a:t>Vein</a:t>
            </a:r>
            <a:r>
              <a:rPr lang="en-US" dirty="0"/>
              <a:t> – </a:t>
            </a:r>
            <a:r>
              <a:rPr lang="en-US" b="0" dirty="0"/>
              <a:t>A</a:t>
            </a:r>
            <a:r>
              <a:rPr lang="en-US" dirty="0"/>
              <a:t> </a:t>
            </a:r>
            <a:r>
              <a:rPr lang="en-US" b="0" dirty="0"/>
              <a:t>blood vessel that carries blood back to heart from body tissues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 idx="4294967295"/>
          </p:nvPr>
        </p:nvSpPr>
        <p:spPr>
          <a:xfrm>
            <a:off x="0" y="533400"/>
            <a:ext cx="8502650" cy="762000"/>
          </a:xfrm>
        </p:spPr>
        <p:txBody>
          <a:bodyPr/>
          <a:lstStyle/>
          <a:p>
            <a:r>
              <a:rPr lang="en-US" altLang="en-US"/>
              <a:t>Definitions Concerning “Pulse”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605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 descr="100_013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25" y="2760663"/>
            <a:ext cx="43211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Radial Artery</a:t>
            </a:r>
          </a:p>
        </p:txBody>
      </p:sp>
      <p:grpSp>
        <p:nvGrpSpPr>
          <p:cNvPr id="11268" name="Group 8"/>
          <p:cNvGrpSpPr>
            <a:grpSpLocks/>
          </p:cNvGrpSpPr>
          <p:nvPr/>
        </p:nvGrpSpPr>
        <p:grpSpPr bwMode="auto">
          <a:xfrm>
            <a:off x="1128713" y="1655763"/>
            <a:ext cx="4338637" cy="3106737"/>
            <a:chOff x="1449" y="1125"/>
            <a:chExt cx="2633" cy="1744"/>
          </a:xfrm>
        </p:grpSpPr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1449" y="1125"/>
              <a:ext cx="1651" cy="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schemeClr val="accent3"/>
                  </a:solidFill>
                  <a:latin typeface="+mj-lt"/>
                </a:rPr>
                <a:t>Radial Artery</a:t>
              </a:r>
            </a:p>
            <a:p>
              <a:pPr algn="ctr">
                <a:defRPr/>
              </a:pPr>
              <a:r>
                <a:rPr lang="en-US" sz="3200" b="1" dirty="0">
                  <a:solidFill>
                    <a:schemeClr val="accent3"/>
                  </a:solidFill>
                  <a:latin typeface="+mj-lt"/>
                </a:rPr>
                <a:t>Pulse Point</a:t>
              </a:r>
            </a:p>
          </p:txBody>
        </p:sp>
        <p:sp>
          <p:nvSpPr>
            <p:cNvPr id="11271" name="Line 7"/>
            <p:cNvSpPr>
              <a:spLocks noChangeShapeType="1"/>
            </p:cNvSpPr>
            <p:nvPr/>
          </p:nvSpPr>
          <p:spPr bwMode="auto">
            <a:xfrm>
              <a:off x="2336" y="1757"/>
              <a:ext cx="1746" cy="1112"/>
            </a:xfrm>
            <a:prstGeom prst="line">
              <a:avLst/>
            </a:prstGeom>
            <a:ln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71B85C-D11D-45E9-A889-83260B617B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F35056DA-78F6-4E1E-9CC6-820BBD76CDF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Brachial Artery</a:t>
            </a:r>
          </a:p>
        </p:txBody>
      </p:sp>
      <p:sp>
        <p:nvSpPr>
          <p:cNvPr id="71" name="Parallelogram 70"/>
          <p:cNvSpPr/>
          <p:nvPr/>
        </p:nvSpPr>
        <p:spPr>
          <a:xfrm rot="240000">
            <a:off x="3543300" y="2933390"/>
            <a:ext cx="1905000" cy="822325"/>
          </a:xfrm>
          <a:prstGeom prst="parallelogram">
            <a:avLst>
              <a:gd name="adj" fmla="val 880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36" y="1958576"/>
            <a:ext cx="4308128" cy="38988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CE2752-13B7-45CC-B02A-BDD591ED60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6-</a:t>
            </a:r>
            <a:fld id="{F35056DA-78F6-4E1E-9CC6-820BBD76CDF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134700PHOTO" val=""/>
  <p:tag name="MMPROD_134700LOGO" val=""/>
  <p:tag name="MMPROD_NEXTUNIQUEID" val="10753"/>
  <p:tag name="MMPROD_0PHOTO" val=""/>
  <p:tag name="MMPROD_0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178546PHOTO" val=""/>
  <p:tag name="MMPROD_178546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THEME_BG_IMAGE" val=""/>
  <p:tag name="MMPROD_UIDATA" val="&lt;database version=&quot;11.0&quot;&gt;&lt;object type=&quot;1&quot; unique_id=&quot;10001&quot;&gt;&lt;property id=&quot;20141&quot; value=&quot;Module 1: Fundamentals&quot;/&gt;&lt;property id=&quot;20144&quot; value=&quot;1&quot;/&gt;&lt;property id=&quot;20146&quot; value=&quot;0&quot;/&gt;&lt;property id=&quot;20147&quot; value=&quot;0&quot;/&gt;&lt;property id=&quot;20148&quot; value=&quot;10&quot;/&gt;&lt;property id=&quot;20180&quot; value=&quot;0&quot;/&gt;&lt;property id=&quot;20181&quot; value=&quot;0&quot;/&gt;&lt;property id=&quot;20182&quot; value=&quot;0&quot;/&gt;&lt;property id=&quot;20183&quot; value=&quot;1&quot;/&gt;&lt;property id=&quot;20184&quot; value=&quot;7&quot;/&gt;&lt;property id=&quot;20193&quot; value=&quot;-1&quot;/&gt;&lt;property id=&quot;20221&quot; value=&quot;C:\Users\Kathleen\Desktop\HSIP Courses\HSIP Prototype\&quot;/&gt;&lt;property id=&quot;20224&quot; value=&quot;C:\Documents and Settings\wmckee\Desktop\NHI stuff&quot;/&gt;&lt;property id=&quot;20225&quot; value=&quot;C:\Documents and Settings\kmonagha.FHWA1\My Documents\WBT Project\310115\Updated Production Modules\Attachments\&quot;/&gt;&lt;property id=&quot;20226&quot; value=&quot;C:\Users\Kathleen\Desktop\HSIP Courses\HSIP Prototype\nhi_HSIP_prototype_KK1.ppt&quot;/&gt;&lt;property id=&quot;20250&quot; value=&quot;0&quot;/&gt;&lt;property id=&quot;20251&quot; value=&quot;0&quot;/&gt;&lt;property id=&quot;20259&quot; value=&quot;0&quot;/&gt;&lt;property id=&quot;20262&quot; value=&quot;754406453&quot;/&gt;&lt;object type=&quot;8&quot; unique_id=&quot;10002&quot;&gt;&lt;/object&gt;&lt;object type=&quot;2&quot; unique_id=&quot;10003&quot;&gt;&lt;object type=&quot;3&quot; unique_id=&quot;188834&quot;&gt;&lt;property id=&quot;20148&quot; value=&quot;5&quot;/&gt;&lt;property id=&quot;20300&quot; value=&quot;Slide 1 - &amp;quot;Session 6&amp;quot;&quot;/&gt;&lt;property id=&quot;20307&quot; value=&quot;539&quot;/&gt;&lt;/object&gt;&lt;object type=&quot;3&quot; unique_id=&quot;188838&quot;&gt;&lt;property id=&quot;20148&quot; value=&quot;5&quot;/&gt;&lt;property id=&quot;20300&quot; value=&quot;Slide 9 - &amp;quot;Radial Artery&amp;quot;&quot;/&gt;&lt;property id=&quot;20307&quot; value=&quot;574&quot;/&gt;&lt;/object&gt;&lt;object type=&quot;3&quot; unique_id=&quot;188839&quot;&gt;&lt;property id=&quot;20148&quot; value=&quot;5&quot;/&gt;&lt;property id=&quot;20300&quot; value=&quot;Slide 10 - &amp;quot;Brachial Artery&amp;quot;&quot;/&gt;&lt;property id=&quot;20307&quot; value=&quot;575&quot;/&gt;&lt;/object&gt;&lt;object type=&quot;3&quot; unique_id=&quot;188843&quot;&gt;&lt;property id=&quot;20148&quot; value=&quot;5&quot;/&gt;&lt;property id=&quot;20300&quot; value=&quot;Slide 14 - &amp;quot;Blood Pressure Definitions&amp;quot;&quot;/&gt;&lt;property id=&quot;20307&quot; value=&quot;577&quot;/&gt;&lt;/object&gt;&lt;object type=&quot;3&quot; unique_id=&quot;188844&quot;&gt;&lt;property id=&quot;20148&quot; value=&quot;5&quot;/&gt;&lt;property id=&quot;20300&quot; value=&quot;Slide 15 - &amp;quot; Sphygmomanometer&amp;quot;&quot;/&gt;&lt;property id=&quot;20307&quot; value=&quot;592&quot;/&gt;&lt;/object&gt;&lt;object type=&quot;3&quot; unique_id=&quot;188849&quot;&gt;&lt;property id=&quot;20148&quot; value=&quot;5&quot;/&gt;&lt;property id=&quot;20300&quot; value=&quot;Slide 19 - &amp;quot;Korotkoff Sounds&amp;quot;&quot;/&gt;&lt;property id=&quot;20307&quot; value=&quot;587&quot;/&gt;&lt;/object&gt;&lt;object type=&quot;3&quot; unique_id=&quot;188850&quot;&gt;&lt;property id=&quot;20148&quot; value=&quot;5&quot;/&gt;&lt;property id=&quot;20300&quot; value=&quot;Slide 20 - &amp;quot;Sphygmomanometer&amp;quot;&quot;/&gt;&lt;property id=&quot;20307&quot; value=&quot;580&quot;/&gt;&lt;/object&gt;&lt;object type=&quot;3&quot; unique_id=&quot;188851&quot;&gt;&lt;property id=&quot;20148&quot; value=&quot;5&quot;/&gt;&lt;property id=&quot;20300&quot; value=&quot;Slide 21 - &amp;quot;Blood Pressure Measurement&amp;quot;&quot;/&gt;&lt;property id=&quot;20307&quot; value=&quot;581&quot;/&gt;&lt;/object&gt;&lt;object type=&quot;3&quot; unique_id=&quot;188852&quot;&gt;&lt;property id=&quot;20148&quot; value=&quot;5&quot;/&gt;&lt;property id=&quot;20300&quot; value=&quot;Slide 22 - &amp;quot;Blood Pressure Measurement&amp;quot;&quot;/&gt;&lt;property id=&quot;20307&quot; value=&quot;582&quot;/&gt;&lt;/object&gt;&lt;object type=&quot;3&quot; unique_id=&quot;188853&quot;&gt;&lt;property id=&quot;20148&quot; value=&quot;5&quot;/&gt;&lt;property id=&quot;20300&quot; value=&quot;Slide 23 - &amp;quot;Blood Pressure Measurement&amp;quot;&quot;/&gt;&lt;property id=&quot;20307&quot; value=&quot;583&quot;/&gt;&lt;/object&gt;&lt;object type=&quot;3&quot; unique_id=&quot;188854&quot;&gt;&lt;property id=&quot;20148&quot; value=&quot;5&quot;/&gt;&lt;property id=&quot;20300&quot; value=&quot;Slide 24 - &amp;quot;Blood Pressure Values&amp;quot;&quot;/&gt;&lt;property id=&quot;20307&quot; value=&quot;595&quot;/&gt;&lt;/object&gt;&lt;object type=&quot;3&quot; unique_id=&quot;188855&quot;&gt;&lt;property id=&quot;20148&quot; value=&quot;5&quot;/&gt;&lt;property id=&quot;20300&quot; value=&quot;Slide 25 - &amp;quot;Proper Procedures of Blood Pressure Measurement&amp;quot;&quot;/&gt;&lt;property id=&quot;20307&quot; value=&quot;604&quot;/&gt;&lt;/object&gt;&lt;object type=&quot;3&quot; unique_id=&quot;188856&quot;&gt;&lt;property id=&quot;20148&quot; value=&quot;5&quot;/&gt;&lt;property id=&quot;20300&quot; value=&quot;Slide 26 - &amp;quot;Participant’s Initial Practice at Measuring Blood Pressure&amp;quot;&quot;/&gt;&lt;property id=&quot;20307&quot; value=&quot;605&quot;/&gt;&lt;/object&gt;&lt;object type=&quot;3&quot; unique_id=&quot;188857&quot;&gt;&lt;property id=&quot;20148&quot; value=&quot;5&quot;/&gt;&lt;property id=&quot;20300&quot; value=&quot;Slide 27 - &amp;quot;Measuring Body Temperature&amp;quot;&quot;/&gt;&lt;property id=&quot;20307&quot; value=&quot;584&quot;/&gt;&lt;/object&gt;&lt;object type=&quot;3&quot; unique_id=&quot;188858&quot;&gt;&lt;property id=&quot;20148&quot; value=&quot;5&quot;/&gt;&lt;property id=&quot;20300&quot; value=&quot;Slide 28 - &amp;quot;Measuring Pulse Rate&amp;quot;&quot;/&gt;&lt;property id=&quot;20307&quot; value=&quot;596&quot;/&gt;&lt;/object&gt;&lt;object type=&quot;3&quot; unique_id=&quot;188859&quot;&gt;&lt;property id=&quot;20148&quot; value=&quot;5&quot;/&gt;&lt;property id=&quot;20300&quot; value=&quot;Slide 29 - &amp;quot;Measuring Blood Pressure&amp;quot;&quot;/&gt;&lt;property id=&quot;20307&quot; value=&quot;609&quot;/&gt;&lt;/object&gt;&lt;object type=&quot;3&quot; unique_id=&quot;188860&quot;&gt;&lt;property id=&quot;20148&quot; value=&quot;5&quot;/&gt;&lt;property id=&quot;20300&quot; value=&quot;Slide 30 - &amp;quot;DRE Ranges of Vital Signs&amp;quot;&quot;/&gt;&lt;property id=&quot;20307&quot; value=&quot;585&quot;/&gt;&lt;/object&gt;&lt;object type=&quot;3&quot; unique_id=&quot;188862&quot;&gt;&lt;property id=&quot;20148&quot; value=&quot;5&quot;/&gt;&lt;property id=&quot;20300&quot; value=&quot;Slide 32 - &amp;quot;Drug Categories  and Vital Signs&amp;quot;&quot;/&gt;&lt;property id=&quot;20307&quot; value=&quot;606&quot;/&gt;&lt;/object&gt;&lt;object type=&quot;3&quot; unique_id=&quot;188863&quot;&gt;&lt;property id=&quot;20148&quot; value=&quot;5&quot;/&gt;&lt;property id=&quot;20300&quot; value=&quot;Slide 33 - &amp;quot;Drug Categories  and Vital Signs&amp;quot;&quot;/&gt;&lt;property id=&quot;20307&quot; value=&quot;608&quot;/&gt;&lt;/object&gt;&lt;object type=&quot;3&quot; unique_id=&quot;188872&quot;&gt;&lt;property id=&quot;20148&quot; value=&quot;5&quot;/&gt;&lt;property id=&quot;20300&quot; value=&quot;Slide 3 - &amp;quot;Vital Signs&amp;quot;&quot;/&gt;&lt;property id=&quot;20307&quot; value=&quot;611&quot;/&gt;&lt;/object&gt;&lt;object type=&quot;3&quot; unique_id=&quot;188873&quot;&gt;&lt;property id=&quot;20148&quot; value=&quot;5&quot;/&gt;&lt;property id=&quot;20300&quot; value=&quot;Slide 8 - &amp;quot;Definitions Concerning “Pulse”&amp;quot;&quot;/&gt;&lt;property id=&quot;20307&quot; value=&quot;612&quot;/&gt;&lt;/object&gt;&lt;object type=&quot;3&quot; unique_id=&quot;188874&quot;&gt;&lt;property id=&quot;20148&quot; value=&quot;5&quot;/&gt;&lt;property id=&quot;20300&quot; value=&quot;Slide 11 - &amp;quot;Carotid Artery&amp;quot;&quot;/&gt;&lt;property id=&quot;20307&quot; value=&quot;613&quot;/&gt;&lt;/object&gt;&lt;object type=&quot;3&quot; unique_id=&quot;188875&quot;&gt;&lt;property id=&quot;20148&quot; value=&quot;5&quot;/&gt;&lt;property id=&quot;20300&quot; value=&quot;Slide 12 - &amp;quot;Proper Procedures of Measuring Pulse&amp;quot;&quot;/&gt;&lt;property id=&quot;20307&quot; value=&quot;614&quot;/&gt;&lt;/object&gt;&lt;object type=&quot;3&quot; unique_id=&quot;188876&quot;&gt;&lt;property id=&quot;20148&quot; value=&quot;5&quot;/&gt;&lt;property id=&quot;20300&quot; value=&quot;Slide 13 - &amp;quot;Pulse Hands-On Practice &amp;quot;&quot;/&gt;&lt;property id=&quot;20307&quot; value=&quot;615&quot;/&gt;&lt;/object&gt;&lt;object type=&quot;3&quot; unique_id=&quot;188877&quot;&gt;&lt;property id=&quot;20148&quot; value=&quot;5&quot;/&gt;&lt;property id=&quot;20300&quot; value=&quot;Slide 16 - &amp;quot; Sphygmomanometer Demonstration&amp;quot;&quot;/&gt;&lt;property id=&quot;20307&quot; value=&quot;616&quot;/&gt;&lt;/object&gt;&lt;object type=&quot;3&quot; unique_id=&quot;188879&quot;&gt;&lt;property id=&quot;20148&quot; value=&quot;5&quot;/&gt;&lt;property id=&quot;20300&quot; value=&quot;Slide 17 - &amp;quot;Measuring Blood Pressure&amp;quot;&quot;/&gt;&lt;property id=&quot;20307&quot; value=&quot;618&quot;/&gt;&lt;/object&gt;&lt;object type=&quot;3&quot; unique_id=&quot;188880&quot;&gt;&lt;property id=&quot;20148&quot; value=&quot;5&quot;/&gt;&lt;property id=&quot;20300&quot; value=&quot;Slide 18 - &amp;quot;Overview of Procedures for Measuring Blood Pressure&amp;quot;&quot;/&gt;&lt;property id=&quot;20307&quot; value=&quot;619&quot;/&gt;&lt;/object&gt;&lt;object type=&quot;3&quot; unique_id=&quot;188881&quot;&gt;&lt;property id=&quot;20148&quot; value=&quot;5&quot;/&gt;&lt;property id=&quot;20300&quot; value=&quot;Slide 31 - &amp;quot;Drug Categories and Vital Signs&amp;quot;&quot;/&gt;&lt;property id=&quot;20307&quot; value=&quot;620&quot;/&gt;&lt;/object&gt;&lt;object type=&quot;3&quot; unique_id=&quot;188889&quot;&gt;&lt;property id=&quot;20148&quot; value=&quot;5&quot;/&gt;&lt;property id=&quot;20300&quot; value=&quot;Slide 2 - &amp;quot;Learning Objectives&amp;quot;&quot;/&gt;&lt;property id=&quot;20307&quot; value=&quot;623&quot;/&gt;&lt;/object&gt;&lt;object type=&quot;3&quot; unique_id=&quot;188890&quot;&gt;&lt;property id=&quot;20148&quot; value=&quot;5&quot;/&gt;&lt;property id=&quot;20300&quot; value=&quot;Slide 4 - &amp;quot;Basic Plan of the Circulatory System&amp;quot;&quot;/&gt;&lt;property id=&quot;20307&quot; value=&quot;624&quot;/&gt;&lt;/object&gt;&lt;object type=&quot;3&quot; unique_id=&quot;188891&quot;&gt;&lt;property id=&quot;20148&quot; value=&quot;5&quot;/&gt;&lt;property id=&quot;20300&quot; value=&quot;Slide 5 - &amp;quot;Circulatory System&amp;quot;&quot;/&gt;&lt;property id=&quot;20307&quot; value=&quot;625&quot;/&gt;&lt;/object&gt;&lt;object type=&quot;3&quot; unique_id=&quot;188892&quot;&gt;&lt;property id=&quot;20148&quot; value=&quot;5&quot;/&gt;&lt;property id=&quot;20300&quot; value=&quot;Slide 6 - &amp;quot;The Heart&amp;quot;&quot;/&gt;&lt;property id=&quot;20307&quot; value=&quot;626&quot;/&gt;&lt;/object&gt;&lt;object type=&quot;3&quot; unique_id=&quot;188893&quot;&gt;&lt;property id=&quot;20148&quot; value=&quot;5&quot;/&gt;&lt;property id=&quot;20300&quot; value=&quot;Slide 7 - &amp;quot;Blood Pressure&amp;quot;&quot;/&gt;&lt;property id=&quot;20307&quot; value=&quot;627&quot;/&gt;&lt;/object&gt;&lt;object type=&quot;3&quot; unique_id=&quot;188894&quot;&gt;&lt;property id=&quot;20148&quot; value=&quot;5&quot;/&gt;&lt;property id=&quot;20300&quot; value=&quot;Slide 34 - &amp;quot;QUESTIONS?&amp;quot;&quot;/&gt;&lt;property id=&quot;20307&quot; value=&quot;630&quot;/&gt;&lt;/object&gt;&lt;/object&gt;&lt;object type=&quot;4&quot; unique_id=&quot;14482&quot;&gt;&lt;object type=&quot;5&quot; unique_id=&quot;178546&quot;&gt;&lt;property id=&quot;20149&quot; value=&quot;Highway Safety Improvement Program&quot;/&gt;&lt;property id=&quot;20150&quot; value=&quot;Data Driven Solutions&quot;/&gt;&lt;property id=&quot;20159&quot; value=&quot;logo.png&quot;/&gt;&lt;/object&gt;&lt;/object&gt;&lt;object type=&quot;10&quot; unique_id=&quot;176290&quot;&gt;&lt;object type=&quot;11&quot; unique_id=&quot;176291&quot;&gt;&lt;property id=&quot;20180&quot; value=&quot;1&quot;/&gt;&lt;property id=&quot;20181&quot; value=&quot;1&quot;/&gt;&lt;property id=&quot;20182&quot; value=&quot;0&quot;/&gt;&lt;property id=&quot;20183&quot; value=&quot;1&quot;/&gt;&lt;/object&gt;&lt;object type=&quot;12&quot; unique_id=&quot;176308&quot;&gt;&lt;/object&gt;&lt;/object&gt;&lt;/object&gt;&lt;/database&gt;"/>
  <p:tag name="ARTICULATE_SLIDE_COUNT" val="34"/>
  <p:tag name="MMPROD_DATA" val="&lt;object type=&quot;10002&quot; unique_id=&quot;901&quot;&gt;&lt;property id=&quot;10007&quot; value=&quot;Next&quot;/&gt;&lt;property id=&quot;10008&quot; value=&quot;Back&quot;/&gt;&lt;property id=&quot;10009&quot; value=&quot;Submit&quot;/&gt;&lt;property id=&quot;10012&quot; value=&quot;0&quot;/&gt;&lt;property id=&quot;10022&quot; value=&quot;Incorrect - Click anywhere to try again.&quot;/&gt;&lt;property id=&quot;10068&quot; value=&quot;Correct - Click anywhere to continue&quot;/&gt;&lt;property id=&quot;10069&quot; value=&quot;Incorrect - Click anywhere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lear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0&quot;/&gt;&lt;property id=&quot;10183&quot; value=&quot;You have provided an incomplete answer. Click anywhere to try again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Arial&amp;quot; IsBold=&amp;quot;1&amp;quot; IsItalic=&amp;quot;0&amp;quot; IsUnderline=&amp;quot;0&amp;quot; FontSize=&amp;quot;12&amp;quot;/&amp;gt;&amp;lt;Answer FontName=&amp;quot;Arial&amp;quot; IsBold=&amp;quot;1&amp;quot; IsItalic=&amp;quot;0&amp;quot; IsUnderline=&amp;quot;0&amp;quot; FontSize=&amp;quot;12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720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72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722&quot;&gt;&lt;object type=&quot;10050&quot; unique_id=&quot;10723&quot;&gt;&lt;property id=&quot;10020&quot; value=&quot;2&quot;/&gt;&lt;property id=&quot;10102&quot; value=&quot;0&quot;/&gt;&lt;property id=&quot;10191&quot; value=&quot;-1&quot;/&gt;&lt;/object&gt;&lt;object type=&quot;10051&quot; unique_id=&quot;10724&quot;&gt;&lt;property id=&quot;10020&quot; value=&quot;2&quot;/&gt;&lt;property id=&quot;10102&quot; value=&quot;0&quot;/&gt;&lt;property id=&quot;10191&quot; value=&quot;-1&quot;/&gt;&lt;/object&gt;&lt;/object&gt;&lt;object type=&quot;10061&quot; unique_id=&quot;20000&quot;/&gt;&lt;/object&gt;&lt;/object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/object&gt;&#10;"/>
  <p:tag name="MMPROD_TAG_VCONFIG" val="PD94bWwgdmVyc2lvbj0iMS4wIj8+DQo8Y29uZmlndXJhdGlvbj4NCgk8YnJhbmRpbmc+DQoJCTx1aWZvbnQgbmFtZT0iRk9OVF9OT1RFU19URVhUIiB2YWx1ZT0iVmVyZGFuYSwxNCxmYWxzZSxmYWxzZSxmYWxzZSIvPg0KCTwvYnJhbmRpbmc+DQoJPGNvbG9ycz4NCgkJPHVpY29sb3IgbmFtZT0icHJpbWFyeSIgdmFsdWU9IjB4QThCOUJEIi8+DQoJCTx1aWNvbG9yIG5hbWU9Imdsb3ciIHZhbHVlPSIweDM1RDMzNCIvPg0KCQk8dWljb2xvciBuYW1lPSJ0ZXh0IiB2YWx1ZT0iMHhGRkZGRkYiLz4NCgkJPHVpY29sb3IgbmFtZT0ibGlnaHQiIHZhbHVlPSIweDFGNjY4RiIvPg0KCQk8dWljb2xvciBuYW1lPSJzaGFkb3ciIHZhbHVlPSIweDAwMDAwMCIvPg0KCQk8dWljb2xvciBuYW1lPSJiYWNrZ3JvdW5kIiB2YWx1ZT0iMHg4NzlFQTUiLz4NCgk8L2NvbG9ycz4NCgk8bGF5b3V0Pg0KCQk8dWlzaG93IG5hbWU9InByZXNlbnRhdGlvbnRpdGxlIiB2YWx1ZT0idHJ1ZSIvPg0KCQk8dWlzaG93IG5hbWU9InByZXNlbnRlcnBob3RvIiB2YWx1ZT0iZmFsc2UiLz4NCgkJPHVpc2hvdyBuYW1lPSJwcmVzZW50ZXJuYW1lIiB2YWx1ZT0idHJ1ZSIvPg0KCQk8dWlzaG93IG5hbWU9InByZXNlbnRlcnRpdGxlIiB2YWx1ZT0idHJ1ZSIvPg0KCQk8dWlzaG93IG5hbWU9InByZXNlbnRlcmVtYWlsIiB2YWx1ZT0iZmFsc2UiLz4NCgkJPHVpc2hvdyBuYW1lPSJwcmVzZW50ZXJiaW8iIHZhbHVlPSJmYWxzZSIvPg0KCQk8dWlzaG93IG5hbWU9ImNvbXBhbnlsb2dvIiB2YWx1ZT0idHJ1ZSIvPg0KCQk8dWlzaG93IG5hbWU9InNpZGViYXIiIHZhbHVlPSJ0cnVlIi8+DQoJCTx1aXNob3cgbmFtZT0ib3V0bGluZSIgdmFsdWU9InRydWUiLz4NCgkJPHVpc2hvdyBuYW1lPSJ0aHVtYm5haWwiIHZhbHVlPSJ0cnVlIi8+DQoJCTx1aXNob3cgbmFtZT0ibm90ZXMiIHZhbHVlPSJ0cnVlIi8+DQoJCTx1aXNob3cgbmFtZT0ic2VhcmNoIiB2YWx1ZT0idHJ1ZSIvPg0KCQk8dWlzaG93IG5hbWU9InF1aXo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hbHdheXNTY3J1bmNoIiB2YWx1ZT0iZmFsc2UiLz4NCgkJPHVpc2hvdyBuYW1lPSJpbml0aWFsZGlzcGxheW1vZGVpc25vcm1hbCIgdmFsdWU9InRydWUiLz4NCgkJPHVpcmVwbGFjZSBuYW1lPSJsb2dvIiB2YWx1ZT0iIi8+DQoJCTx1aXJlcGxhY2UgbmFtZT0iYmdpbWFnZSIgdmFsdWU9IiIvPg0KCQk8dWlyZXBsYWNlIG5hbWU9ImluaXRpYWx0YWIiIHZhbHVlPSJvdXRsaW5lIi8+DQoJCTx1aXNob3cgbmFtZT0iY2N0ZXh0aGlnaGxpZ2h0aW5nIiB2YWx1ZT0idHJ1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DQoNCk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g0KDQp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g0KDQp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DQoNCi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DQoNCu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NCg0K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DQoNCk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DQoNCl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DQoNCk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DQoNCu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g"/>
  <p:tag name="ARTICULATE_PROJECT_OPEN" val="0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RE">
  <a:themeElements>
    <a:clrScheme name="DEC">
      <a:dk1>
        <a:srgbClr val="003D7D"/>
      </a:dk1>
      <a:lt1>
        <a:srgbClr val="FFFFFF"/>
      </a:lt1>
      <a:dk2>
        <a:srgbClr val="003D7D"/>
      </a:dk2>
      <a:lt2>
        <a:srgbClr val="38939B"/>
      </a:lt2>
      <a:accent1>
        <a:srgbClr val="F49415"/>
      </a:accent1>
      <a:accent2>
        <a:srgbClr val="FFC100"/>
      </a:accent2>
      <a:accent3>
        <a:srgbClr val="000000"/>
      </a:accent3>
      <a:accent4>
        <a:srgbClr val="00336A"/>
      </a:accent4>
      <a:accent5>
        <a:srgbClr val="CC0000"/>
      </a:accent5>
      <a:accent6>
        <a:srgbClr val="164794"/>
      </a:accent6>
      <a:hlink>
        <a:srgbClr val="002D5D"/>
      </a:hlink>
      <a:folHlink>
        <a:srgbClr val="1788FF"/>
      </a:folHlink>
    </a:clrScheme>
    <a:fontScheme name="DRE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E" id="{21BC7E74-EFA1-4099-923A-5E5AC62FE897}" vid="{7C016463-1AA4-48F4-8A35-DB4D5B700272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1DCCF0BBFCB640886DBD6AA5C4DF7C" ma:contentTypeVersion="20" ma:contentTypeDescription="Create a new document." ma:contentTypeScope="" ma:versionID="c48114ac0c51b36d66285bf2f6f44c61">
  <xsd:schema xmlns:xsd="http://www.w3.org/2001/XMLSchema" xmlns:xs="http://www.w3.org/2001/XMLSchema" xmlns:p="http://schemas.microsoft.com/office/2006/metadata/properties" xmlns:ns1="http://schemas.microsoft.com/sharepoint/v3" xmlns:ns2="d1f51b4b-47f1-4e3b-a064-a1e52dfcf961" xmlns:ns3="bb67591a-a4e0-4be5-8606-6b03c887204c" targetNamespace="http://schemas.microsoft.com/office/2006/metadata/properties" ma:root="true" ma:fieldsID="5d29e4caccaf2cf77bae175b74f9e921" ns1:_="" ns2:_="" ns3:_="">
    <xsd:import namespace="http://schemas.microsoft.com/sharepoint/v3"/>
    <xsd:import namespace="d1f51b4b-47f1-4e3b-a064-a1e52dfcf961"/>
    <xsd:import namespace="bb67591a-a4e0-4be5-8606-6b03c88720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f51b4b-47f1-4e3b-a064-a1e52dfcf9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fb2d66a-8a76-45f0-bdd8-73588bd3e2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67591a-a4e0-4be5-8606-6b03c887204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05b25a2b-8c2b-4d04-9457-f84f85fcc237}" ma:internalName="TaxCatchAll" ma:showField="CatchAllData" ma:web="bb67591a-a4e0-4be5-8606-6b03c88720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d1f51b4b-47f1-4e3b-a064-a1e52dfcf961">
      <Terms xmlns="http://schemas.microsoft.com/office/infopath/2007/PartnerControls"/>
    </lcf76f155ced4ddcb4097134ff3c332f>
    <_Flow_SignoffStatus xmlns="d1f51b4b-47f1-4e3b-a064-a1e52dfcf961" xsi:nil="true"/>
    <TaxCatchAll xmlns="bb67591a-a4e0-4be5-8606-6b03c887204c" xsi:nil="true"/>
  </documentManagement>
</p:properties>
</file>

<file path=customXml/itemProps1.xml><?xml version="1.0" encoding="utf-8"?>
<ds:datastoreItem xmlns:ds="http://schemas.openxmlformats.org/officeDocument/2006/customXml" ds:itemID="{F567AB21-4A45-48E5-8823-12E2FB233909}"/>
</file>

<file path=customXml/itemProps2.xml><?xml version="1.0" encoding="utf-8"?>
<ds:datastoreItem xmlns:ds="http://schemas.openxmlformats.org/officeDocument/2006/customXml" ds:itemID="{4A3E9DD6-41FE-4E7B-91CB-CE3F48E017D6}"/>
</file>

<file path=customXml/itemProps3.xml><?xml version="1.0" encoding="utf-8"?>
<ds:datastoreItem xmlns:ds="http://schemas.openxmlformats.org/officeDocument/2006/customXml" ds:itemID="{F5804A43-136B-45D0-BA6A-C8D379A4004E}"/>
</file>

<file path=docProps/app.xml><?xml version="1.0" encoding="utf-8"?>
<Properties xmlns="http://schemas.openxmlformats.org/officeDocument/2006/extended-properties" xmlns:vt="http://schemas.openxmlformats.org/officeDocument/2006/docPropsVTypes">
  <Template>nhi_wbt_module_template_v1_2007</Template>
  <TotalTime>41841</TotalTime>
  <Words>1355</Words>
  <Application>Microsoft Macintosh PowerPoint</Application>
  <PresentationFormat>On-screen Show (4:3)</PresentationFormat>
  <Paragraphs>373</Paragraphs>
  <Slides>34</Slides>
  <Notes>34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Arial Black</vt:lpstr>
      <vt:lpstr>Arial Narrow</vt:lpstr>
      <vt:lpstr>Calibri</vt:lpstr>
      <vt:lpstr>Courier New</vt:lpstr>
      <vt:lpstr>Trebuchet MS</vt:lpstr>
      <vt:lpstr>Wingdings</vt:lpstr>
      <vt:lpstr>Wingdings 2</vt:lpstr>
      <vt:lpstr>DRE</vt:lpstr>
      <vt:lpstr>Photo Editor Photo</vt:lpstr>
      <vt:lpstr>Session 6</vt:lpstr>
      <vt:lpstr>Learning Objectives</vt:lpstr>
      <vt:lpstr>Vital Signs</vt:lpstr>
      <vt:lpstr>Basic Plan of the Circulatory System</vt:lpstr>
      <vt:lpstr>Circulatory System</vt:lpstr>
      <vt:lpstr>The Heart</vt:lpstr>
      <vt:lpstr>Definitions Concerning “Pulse”</vt:lpstr>
      <vt:lpstr>Radial Artery</vt:lpstr>
      <vt:lpstr>Brachial Artery</vt:lpstr>
      <vt:lpstr>Carotid Artery</vt:lpstr>
      <vt:lpstr>Proper Procedures of Measuring Pulse</vt:lpstr>
      <vt:lpstr>Pulse Hands-On Practice </vt:lpstr>
      <vt:lpstr>Blood Pressure</vt:lpstr>
      <vt:lpstr>Blood Pressure Definitions</vt:lpstr>
      <vt:lpstr> Sphygmomanometer</vt:lpstr>
      <vt:lpstr>Sphygmomanometer</vt:lpstr>
      <vt:lpstr> Sphygmomanometer Demonstration</vt:lpstr>
      <vt:lpstr>Measuring Blood Pressure</vt:lpstr>
      <vt:lpstr>Overview of Procedures for Measuring Blood Pressure</vt:lpstr>
      <vt:lpstr>Korotkoff Sounds</vt:lpstr>
      <vt:lpstr>Blood Pressure Measurement</vt:lpstr>
      <vt:lpstr>Blood Pressure Measurement</vt:lpstr>
      <vt:lpstr>Blood Pressure Measurement</vt:lpstr>
      <vt:lpstr>Blood Pressure Values</vt:lpstr>
      <vt:lpstr>Proper Procedures of Blood Pressure Measurement</vt:lpstr>
      <vt:lpstr>Participant’s Initial Practice at Measuring Blood Pressure</vt:lpstr>
      <vt:lpstr>Measuring Body Temperature</vt:lpstr>
      <vt:lpstr>Measuring Pulse Rate</vt:lpstr>
      <vt:lpstr>Measuring Blood Pressure</vt:lpstr>
      <vt:lpstr>DRE Ranges of Vital Signs</vt:lpstr>
      <vt:lpstr>Drug Categories and Vital Signs</vt:lpstr>
      <vt:lpstr>Drug Categories  and Vital Signs</vt:lpstr>
      <vt:lpstr>Drug Categories  and Vital Signs</vt:lpstr>
      <vt:lpstr>Questions?</vt:lpstr>
    </vt:vector>
  </TitlesOfParts>
  <Company>Self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Kathleen</dc:creator>
  <cp:lastModifiedBy>Kyle Clark</cp:lastModifiedBy>
  <cp:revision>944</cp:revision>
  <cp:lastPrinted>2014-03-05T16:03:44Z</cp:lastPrinted>
  <dcterms:created xsi:type="dcterms:W3CDTF">2005-12-09T17:41:03Z</dcterms:created>
  <dcterms:modified xsi:type="dcterms:W3CDTF">2023-01-24T18:55:28Z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8E97B155-6905-4E65-8358-C68C4733C67D</vt:lpwstr>
  </property>
  <property fmtid="{D5CDD505-2E9C-101B-9397-08002B2CF9AE}" pid="3" name="ArticulatePath">
    <vt:lpwstr>PRE_PPT_06 April 2021</vt:lpwstr>
  </property>
  <property fmtid="{D5CDD505-2E9C-101B-9397-08002B2CF9AE}" pid="4" name="ContentTypeId">
    <vt:lpwstr>0x010100A31DCCF0BBFCB640886DBD6AA5C4DF7C</vt:lpwstr>
  </property>
</Properties>
</file>